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83"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ru-RU"/>
              <a:t>Образец заголовка</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Date Placeholder 2"/>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ru-RU"/>
              <a:t>Образец заголовка</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1/4/2022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ega.nz/file/4UgC0RDC#li6Io4XDq6Z1qWxLZdc1OM3w-7Rxgj-uzwiDMDpDtpc"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5.sv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48.png"/><Relationship Id="rId4" Type="http://schemas.openxmlformats.org/officeDocument/2006/relationships/image" Target="../media/image68.png"/><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bar-schtalman/Roulette_app" TargetMode="Externa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53EEC9-11A6-4AF8-8CC6-192BB9C99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Подзаголовок 2">
            <a:extLst>
              <a:ext uri="{FF2B5EF4-FFF2-40B4-BE49-F238E27FC236}">
                <a16:creationId xmlns:a16="http://schemas.microsoft.com/office/drawing/2014/main" id="{ECB06A56-D9D6-4064-9BDA-881BF275E9E9}"/>
              </a:ext>
            </a:extLst>
          </p:cNvPr>
          <p:cNvSpPr>
            <a:spLocks noGrp="1"/>
          </p:cNvSpPr>
          <p:nvPr>
            <p:ph type="subTitle" idx="1"/>
          </p:nvPr>
        </p:nvSpPr>
        <p:spPr>
          <a:xfrm>
            <a:off x="5025528" y="754063"/>
            <a:ext cx="5414401" cy="4427537"/>
          </a:xfrm>
        </p:spPr>
        <p:txBody>
          <a:bodyPr>
            <a:normAutofit/>
          </a:bodyPr>
          <a:lstStyle/>
          <a:p>
            <a:pPr>
              <a:lnSpc>
                <a:spcPct val="90000"/>
              </a:lnSpc>
            </a:pPr>
            <a:r>
              <a:rPr lang="en-US" sz="9600" dirty="0">
                <a:solidFill>
                  <a:schemeClr val="tx2">
                    <a:lumMod val="20000"/>
                    <a:lumOff val="80000"/>
                  </a:schemeClr>
                </a:solidFill>
              </a:rPr>
              <a:t>Roulette</a:t>
            </a:r>
          </a:p>
          <a:p>
            <a:pPr>
              <a:lnSpc>
                <a:spcPct val="90000"/>
              </a:lnSpc>
            </a:pPr>
            <a:endParaRPr lang="en-US" sz="700" dirty="0"/>
          </a:p>
          <a:p>
            <a:pPr>
              <a:lnSpc>
                <a:spcPct val="90000"/>
              </a:lnSpc>
            </a:pPr>
            <a:endParaRPr lang="en-US" sz="2000" dirty="0">
              <a:solidFill>
                <a:schemeClr val="bg1"/>
              </a:solidFill>
            </a:endParaRPr>
          </a:p>
          <a:p>
            <a:pPr algn="ctr">
              <a:lnSpc>
                <a:spcPct val="90000"/>
              </a:lnSpc>
            </a:pPr>
            <a:r>
              <a:rPr lang="he-IL" sz="2000" b="1" dirty="0">
                <a:solidFill>
                  <a:schemeClr val="bg1"/>
                </a:solidFill>
              </a:rPr>
              <a:t>מגישים:</a:t>
            </a:r>
          </a:p>
          <a:p>
            <a:pPr>
              <a:lnSpc>
                <a:spcPct val="90000"/>
              </a:lnSpc>
            </a:pPr>
            <a:endParaRPr lang="he-IL" sz="2000" dirty="0">
              <a:solidFill>
                <a:schemeClr val="bg1"/>
              </a:solidFill>
            </a:endParaRPr>
          </a:p>
          <a:p>
            <a:pPr algn="ctr">
              <a:lnSpc>
                <a:spcPct val="90000"/>
              </a:lnSpc>
            </a:pPr>
            <a:r>
              <a:rPr lang="he-IL" sz="2000" dirty="0">
                <a:solidFill>
                  <a:schemeClr val="bg1"/>
                </a:solidFill>
              </a:rPr>
              <a:t>בר שטלמן   313453250</a:t>
            </a:r>
          </a:p>
          <a:p>
            <a:pPr algn="ctr">
              <a:lnSpc>
                <a:spcPct val="90000"/>
              </a:lnSpc>
            </a:pPr>
            <a:r>
              <a:rPr lang="he-IL" sz="2000" dirty="0">
                <a:solidFill>
                  <a:schemeClr val="bg1"/>
                </a:solidFill>
              </a:rPr>
              <a:t>יוגב צ'פרוט 205533086</a:t>
            </a:r>
          </a:p>
          <a:p>
            <a:pPr algn="ctr">
              <a:lnSpc>
                <a:spcPct val="90000"/>
              </a:lnSpc>
            </a:pPr>
            <a:r>
              <a:rPr lang="he-IL" sz="2000" dirty="0">
                <a:solidFill>
                  <a:schemeClr val="bg1"/>
                </a:solidFill>
              </a:rPr>
              <a:t>איריס רבץ   320466238</a:t>
            </a:r>
            <a:endParaRPr lang="ru-RU" sz="2000" dirty="0">
              <a:solidFill>
                <a:schemeClr val="bg1"/>
              </a:solidFill>
            </a:endParaRPr>
          </a:p>
        </p:txBody>
      </p:sp>
      <p:sp>
        <p:nvSpPr>
          <p:cNvPr id="12" name="Snip Diagonal Corner Rectangle 6">
            <a:extLst>
              <a:ext uri="{FF2B5EF4-FFF2-40B4-BE49-F238E27FC236}">
                <a16:creationId xmlns:a16="http://schemas.microsoft.com/office/drawing/2014/main" id="{3B19AD3C-A1FC-4D60-ACF3-207B49A9E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Рисунок 4">
            <a:extLst>
              <a:ext uri="{FF2B5EF4-FFF2-40B4-BE49-F238E27FC236}">
                <a16:creationId xmlns:a16="http://schemas.microsoft.com/office/drawing/2014/main" id="{FD3227A0-9DD7-46E0-B40E-74B26535B9E8}"/>
              </a:ext>
            </a:extLst>
          </p:cNvPr>
          <p:cNvPicPr>
            <a:picLocks noChangeAspect="1"/>
          </p:cNvPicPr>
          <p:nvPr/>
        </p:nvPicPr>
        <p:blipFill rotWithShape="1">
          <a:blip r:embed="rId2"/>
          <a:srcRect t="14144" r="1" b="11837"/>
          <a:stretch/>
        </p:blipFill>
        <p:spPr>
          <a:xfrm>
            <a:off x="887768" y="848940"/>
            <a:ext cx="3250350" cy="2341404"/>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4" name="Рисунок 3">
            <a:extLst>
              <a:ext uri="{FF2B5EF4-FFF2-40B4-BE49-F238E27FC236}">
                <a16:creationId xmlns:a16="http://schemas.microsoft.com/office/drawing/2014/main" id="{80EF2D26-178C-488C-8735-3783C3140B00}"/>
              </a:ext>
            </a:extLst>
          </p:cNvPr>
          <p:cNvPicPr>
            <a:picLocks noChangeAspect="1"/>
          </p:cNvPicPr>
          <p:nvPr/>
        </p:nvPicPr>
        <p:blipFill rotWithShape="1">
          <a:blip r:embed="rId3"/>
          <a:srcRect r="-2" b="15683"/>
          <a:stretch/>
        </p:blipFill>
        <p:spPr>
          <a:xfrm>
            <a:off x="800558" y="3344576"/>
            <a:ext cx="3337559" cy="2397589"/>
          </a:xfrm>
          <a:custGeom>
            <a:avLst/>
            <a:gdLst/>
            <a:ahLst/>
            <a:cxnLst/>
            <a:rect l="l" t="t" r="r" b="b"/>
            <a:pathLst>
              <a:path w="3337560" h="2397590">
                <a:moveTo>
                  <a:pt x="0" y="0"/>
                </a:moveTo>
                <a:lnTo>
                  <a:pt x="3337560" y="0"/>
                </a:lnTo>
                <a:lnTo>
                  <a:pt x="3337560" y="2013170"/>
                </a:lnTo>
                <a:lnTo>
                  <a:pt x="2953140" y="2397590"/>
                </a:lnTo>
                <a:lnTo>
                  <a:pt x="0" y="2397590"/>
                </a:lnTo>
                <a:close/>
              </a:path>
            </a:pathLst>
          </a:custGeom>
        </p:spPr>
      </p:pic>
      <p:grpSp>
        <p:nvGrpSpPr>
          <p:cNvPr id="14" name="Group 13">
            <a:extLst>
              <a:ext uri="{FF2B5EF4-FFF2-40B4-BE49-F238E27FC236}">
                <a16:creationId xmlns:a16="http://schemas.microsoft.com/office/drawing/2014/main" id="{DF8C2EEE-638D-4787-8323-FEC25CABF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02CEBEB3-E2B8-4AE2-81D2-D7A5AB6A0D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02E42F2-3235-45FE-918D-51901312E7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F787C97-A753-4107-935A-0458D22804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20452A-3AC9-429C-95A9-2EF478DBC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5539339-0952-41FE-ADA1-795FEAD23A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Прямоугольник 1">
            <a:extLst>
              <a:ext uri="{FF2B5EF4-FFF2-40B4-BE49-F238E27FC236}">
                <a16:creationId xmlns:a16="http://schemas.microsoft.com/office/drawing/2014/main" id="{EA2C28EA-22A7-4A85-B860-724580825BCF}"/>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1624937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813C08-88D8-4FD1-A6B9-4111691AAC6C}"/>
              </a:ext>
            </a:extLst>
          </p:cNvPr>
          <p:cNvSpPr>
            <a:spLocks noGrp="1"/>
          </p:cNvSpPr>
          <p:nvPr>
            <p:ph type="title"/>
          </p:nvPr>
        </p:nvSpPr>
        <p:spPr>
          <a:xfrm>
            <a:off x="684212" y="701336"/>
            <a:ext cx="10830126" cy="5293063"/>
          </a:xfrm>
        </p:spPr>
        <p:txBody>
          <a:bodyPr anchor="t"/>
          <a:lstStyle/>
          <a:p>
            <a:pPr algn="r"/>
            <a:r>
              <a:rPr lang="en-US" cap="none" dirty="0">
                <a:solidFill>
                  <a:schemeClr val="bg1"/>
                </a:solidFill>
              </a:rPr>
              <a:t>UML-State Machine diagram</a:t>
            </a:r>
            <a:br>
              <a:rPr lang="en-US" cap="none" dirty="0">
                <a:solidFill>
                  <a:schemeClr val="bg1"/>
                </a:solidFill>
              </a:rPr>
            </a:br>
            <a:br>
              <a:rPr lang="he-IL" cap="none" dirty="0">
                <a:solidFill>
                  <a:schemeClr val="bg1"/>
                </a:solidFill>
              </a:rPr>
            </a:br>
            <a:r>
              <a:rPr lang="he-IL" sz="1800" cap="none">
                <a:solidFill>
                  <a:schemeClr val="bg1"/>
                </a:solidFill>
              </a:rPr>
              <a:t>דוגמה לפרוצס להוצאת </a:t>
            </a:r>
            <a:r>
              <a:rPr lang="he-IL" sz="1800" cap="none" dirty="0">
                <a:solidFill>
                  <a:schemeClr val="bg1"/>
                </a:solidFill>
              </a:rPr>
              <a:t>כספים מהמשחק:</a:t>
            </a: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r>
              <a:rPr lang="he-IL" sz="1200" cap="none" dirty="0"/>
              <a:t>דיאגרמת מכונת המצב נקראת גם תרשים מצב או</a:t>
            </a:r>
            <a:br>
              <a:rPr lang="he-IL" sz="1200" cap="none" dirty="0"/>
            </a:br>
            <a:r>
              <a:rPr lang="he-IL" sz="1200" cap="none" dirty="0"/>
              <a:t> תרשים מעבר מצב, המציג את סדר המצבים שעבר</a:t>
            </a:r>
            <a:br>
              <a:rPr lang="he-IL" sz="1200" cap="none" dirty="0"/>
            </a:br>
            <a:r>
              <a:rPr lang="he-IL" sz="1200" cap="none" dirty="0"/>
              <a:t> אובייקט בתוך המערכת, שמים את האובייקט במרכז. </a:t>
            </a:r>
            <a:br>
              <a:rPr lang="he-IL" sz="1200" cap="none" dirty="0"/>
            </a:br>
            <a:r>
              <a:rPr lang="he-IL" sz="1200" cap="none" dirty="0"/>
              <a:t>התרשים מתאר זרימת האובייקט ממצב אחד לאחר.</a:t>
            </a:r>
            <a:endParaRPr lang="ru-RU" sz="1200" cap="none" dirty="0"/>
          </a:p>
        </p:txBody>
      </p:sp>
      <p:pic>
        <p:nvPicPr>
          <p:cNvPr id="4" name="Рисунок 3">
            <a:extLst>
              <a:ext uri="{FF2B5EF4-FFF2-40B4-BE49-F238E27FC236}">
                <a16:creationId xmlns:a16="http://schemas.microsoft.com/office/drawing/2014/main" id="{630D9428-C866-441B-8E9F-FBD3DC4151FC}"/>
              </a:ext>
            </a:extLst>
          </p:cNvPr>
          <p:cNvPicPr>
            <a:picLocks noChangeAspect="1"/>
          </p:cNvPicPr>
          <p:nvPr/>
        </p:nvPicPr>
        <p:blipFill>
          <a:blip r:embed="rId2"/>
          <a:stretch>
            <a:fillRect/>
          </a:stretch>
        </p:blipFill>
        <p:spPr>
          <a:xfrm>
            <a:off x="834053" y="1400201"/>
            <a:ext cx="5735423" cy="4844790"/>
          </a:xfrm>
          <a:prstGeom prst="rect">
            <a:avLst/>
          </a:prstGeom>
        </p:spPr>
      </p:pic>
      <p:sp>
        <p:nvSpPr>
          <p:cNvPr id="5" name="Прямоугольник 4">
            <a:extLst>
              <a:ext uri="{FF2B5EF4-FFF2-40B4-BE49-F238E27FC236}">
                <a16:creationId xmlns:a16="http://schemas.microsoft.com/office/drawing/2014/main" id="{5116D4CB-25C4-470A-A540-BAB34333E93C}"/>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2872231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0F0B98-3FD6-4824-BCE4-4035BB1702AD}"/>
              </a:ext>
            </a:extLst>
          </p:cNvPr>
          <p:cNvSpPr>
            <a:spLocks noGrp="1"/>
          </p:cNvSpPr>
          <p:nvPr>
            <p:ph type="title"/>
          </p:nvPr>
        </p:nvSpPr>
        <p:spPr>
          <a:xfrm>
            <a:off x="684212" y="932156"/>
            <a:ext cx="10883392" cy="5062244"/>
          </a:xfrm>
        </p:spPr>
        <p:txBody>
          <a:bodyPr anchor="t">
            <a:normAutofit/>
          </a:bodyPr>
          <a:lstStyle/>
          <a:p>
            <a:pPr algn="r" rtl="1"/>
            <a:r>
              <a:rPr lang="en-US" cap="none" dirty="0">
                <a:solidFill>
                  <a:schemeClr val="bg1"/>
                </a:solidFill>
              </a:rPr>
              <a:t>UML-Use Case diagram:</a:t>
            </a:r>
            <a:br>
              <a:rPr lang="en-US" cap="none" dirty="0">
                <a:solidFill>
                  <a:schemeClr val="bg1"/>
                </a:solidFill>
              </a:rPr>
            </a:br>
            <a:br>
              <a:rPr lang="he-IL" sz="1800" cap="none" dirty="0">
                <a:solidFill>
                  <a:schemeClr val="bg1"/>
                </a:solidFill>
              </a:rPr>
            </a:br>
            <a:r>
              <a:rPr lang="he-IL" sz="1800" cap="none" dirty="0">
                <a:solidFill>
                  <a:schemeClr val="bg1"/>
                </a:solidFill>
              </a:rPr>
              <a:t>הסבר לחלק מהתכונות שכל </a:t>
            </a:r>
            <a:r>
              <a:rPr lang="en-US" sz="1800" cap="none" dirty="0">
                <a:solidFill>
                  <a:schemeClr val="bg1"/>
                </a:solidFill>
              </a:rPr>
              <a:t>PLAYER</a:t>
            </a:r>
            <a:r>
              <a:rPr lang="he-IL" sz="1800" cap="none" dirty="0">
                <a:solidFill>
                  <a:schemeClr val="bg1"/>
                </a:solidFill>
              </a:rPr>
              <a:t> יכול לבצע:</a:t>
            </a: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300" cap="none" dirty="0">
                <a:solidFill>
                  <a:schemeClr val="bg1"/>
                </a:solidFill>
              </a:rPr>
            </a:br>
            <a:r>
              <a:rPr lang="en-US" sz="1300" dirty="0"/>
              <a:t>Use case diagram </a:t>
            </a:r>
            <a:r>
              <a:rPr lang="he-IL" sz="1300" dirty="0"/>
              <a:t>מציגה </a:t>
            </a:r>
            <a:r>
              <a:rPr lang="en-US" sz="1300" dirty="0"/>
              <a:t>Actors </a:t>
            </a:r>
            <a:r>
              <a:rPr lang="he-IL" sz="1300" dirty="0"/>
              <a:t>ו- </a:t>
            </a:r>
            <a:r>
              <a:rPr lang="en-US" sz="1300" dirty="0"/>
              <a:t>Use cases </a:t>
            </a:r>
            <a:r>
              <a:rPr lang="he-IL" sz="1300" dirty="0"/>
              <a:t>הקשורים</a:t>
            </a:r>
            <a:br>
              <a:rPr lang="he-IL" sz="1300" dirty="0"/>
            </a:br>
            <a:r>
              <a:rPr lang="he-IL" sz="1300" dirty="0"/>
              <a:t> ביניהם.</a:t>
            </a:r>
            <a:br>
              <a:rPr lang="he-IL" sz="1300" dirty="0"/>
            </a:br>
            <a:r>
              <a:rPr lang="he-IL" sz="1300" dirty="0"/>
              <a:t>*תהליכים </a:t>
            </a:r>
            <a:br>
              <a:rPr lang="he-IL" sz="1300" dirty="0"/>
            </a:br>
            <a:r>
              <a:rPr lang="he-IL" sz="1300" dirty="0"/>
              <a:t>תמונה על התהליכים שיש לי במערכת</a:t>
            </a:r>
            <a:endParaRPr lang="ru-RU" sz="1300" cap="none" dirty="0">
              <a:solidFill>
                <a:schemeClr val="bg1"/>
              </a:solidFill>
            </a:endParaRPr>
          </a:p>
        </p:txBody>
      </p:sp>
      <p:pic>
        <p:nvPicPr>
          <p:cNvPr id="4" name="Рисунок 3">
            <a:extLst>
              <a:ext uri="{FF2B5EF4-FFF2-40B4-BE49-F238E27FC236}">
                <a16:creationId xmlns:a16="http://schemas.microsoft.com/office/drawing/2014/main" id="{68314F90-1A9B-40B3-BE7A-7401BD45DA5D}"/>
              </a:ext>
            </a:extLst>
          </p:cNvPr>
          <p:cNvPicPr>
            <a:picLocks noChangeAspect="1"/>
          </p:cNvPicPr>
          <p:nvPr/>
        </p:nvPicPr>
        <p:blipFill>
          <a:blip r:embed="rId2"/>
          <a:stretch>
            <a:fillRect/>
          </a:stretch>
        </p:blipFill>
        <p:spPr>
          <a:xfrm>
            <a:off x="214910" y="1712280"/>
            <a:ext cx="6603316" cy="4829749"/>
          </a:xfrm>
          <a:prstGeom prst="rect">
            <a:avLst/>
          </a:prstGeom>
        </p:spPr>
      </p:pic>
      <p:sp>
        <p:nvSpPr>
          <p:cNvPr id="5" name="Прямоугольник 4">
            <a:extLst>
              <a:ext uri="{FF2B5EF4-FFF2-40B4-BE49-F238E27FC236}">
                <a16:creationId xmlns:a16="http://schemas.microsoft.com/office/drawing/2014/main" id="{B302DCB6-F9A9-477E-B724-810A814F15FF}"/>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
        <p:nvSpPr>
          <p:cNvPr id="3" name="Овал 2">
            <a:extLst>
              <a:ext uri="{FF2B5EF4-FFF2-40B4-BE49-F238E27FC236}">
                <a16:creationId xmlns:a16="http://schemas.microsoft.com/office/drawing/2014/main" id="{F3C5A041-5DF7-4AEF-82FA-587E60E3CA20}"/>
              </a:ext>
            </a:extLst>
          </p:cNvPr>
          <p:cNvSpPr/>
          <p:nvPr/>
        </p:nvSpPr>
        <p:spPr>
          <a:xfrm>
            <a:off x="10147177" y="5200563"/>
            <a:ext cx="550415" cy="346229"/>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850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499559-B13D-441C-9CCF-B5AEF01090BB}"/>
              </a:ext>
            </a:extLst>
          </p:cNvPr>
          <p:cNvSpPr>
            <a:spLocks noGrp="1"/>
          </p:cNvSpPr>
          <p:nvPr>
            <p:ph type="title"/>
          </p:nvPr>
        </p:nvSpPr>
        <p:spPr>
          <a:xfrm>
            <a:off x="684211" y="701336"/>
            <a:ext cx="10847881" cy="5293063"/>
          </a:xfrm>
        </p:spPr>
        <p:txBody>
          <a:bodyPr anchor="t">
            <a:normAutofit/>
          </a:bodyPr>
          <a:lstStyle/>
          <a:p>
            <a:pPr algn="r" rtl="1"/>
            <a:r>
              <a:rPr lang="en-US" cap="none" dirty="0">
                <a:solidFill>
                  <a:schemeClr val="bg1"/>
                </a:solidFill>
              </a:rPr>
              <a:t>UML-Class Diagram</a:t>
            </a:r>
            <a:r>
              <a:rPr lang="he-IL" cap="none" dirty="0">
                <a:solidFill>
                  <a:schemeClr val="bg1"/>
                </a:solidFill>
              </a:rPr>
              <a:t> (</a:t>
            </a:r>
            <a:r>
              <a:rPr lang="he-IL" sz="1800" cap="none" dirty="0">
                <a:solidFill>
                  <a:schemeClr val="bg1"/>
                </a:solidFill>
              </a:rPr>
              <a:t>חלקי- דיאגרמה בתהליך התכנון</a:t>
            </a:r>
            <a:r>
              <a:rPr lang="he-IL" cap="none" dirty="0">
                <a:solidFill>
                  <a:schemeClr val="bg1"/>
                </a:solidFill>
              </a:rPr>
              <a:t>)  </a:t>
            </a:r>
            <a:br>
              <a:rPr lang="en-US" cap="none" dirty="0">
                <a:solidFill>
                  <a:schemeClr val="bg1"/>
                </a:solidFill>
              </a:rPr>
            </a:br>
            <a:r>
              <a:rPr lang="he-IL" sz="1800" cap="none" dirty="0">
                <a:solidFill>
                  <a:schemeClr val="bg1"/>
                </a:solidFill>
              </a:rPr>
              <a:t>דיאגרמת מחלקות מאפשרת לנו לדגמן תוכנה ברמת הפשטה</a:t>
            </a:r>
            <a:br>
              <a:rPr lang="he-IL" sz="1800" cap="none" dirty="0">
                <a:solidFill>
                  <a:schemeClr val="bg1"/>
                </a:solidFill>
              </a:rPr>
            </a:br>
            <a:r>
              <a:rPr lang="he-IL" sz="1800" cap="none" dirty="0">
                <a:solidFill>
                  <a:schemeClr val="bg1"/>
                </a:solidFill>
              </a:rPr>
              <a:t>גבוהה וללא צורך להסתכל על קוד המקור.</a:t>
            </a:r>
            <a:br>
              <a:rPr lang="he-IL" sz="1800" cap="none" dirty="0">
                <a:solidFill>
                  <a:schemeClr val="bg1"/>
                </a:solidFill>
              </a:rPr>
            </a:br>
            <a:br>
              <a:rPr lang="he-IL" sz="1800" cap="none" dirty="0">
                <a:solidFill>
                  <a:schemeClr val="bg1"/>
                </a:solidFill>
              </a:rPr>
            </a:br>
            <a:r>
              <a:rPr lang="he-IL" sz="1800" cap="none" dirty="0">
                <a:solidFill>
                  <a:schemeClr val="bg1"/>
                </a:solidFill>
              </a:rPr>
              <a:t>-</a:t>
            </a: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r>
              <a:rPr lang="en-US" sz="1300" dirty="0"/>
              <a:t>Class diagram </a:t>
            </a:r>
            <a:r>
              <a:rPr lang="he-IL" sz="1300" dirty="0"/>
              <a:t>הוא תרשים בו משתמשים </a:t>
            </a:r>
            <a:br>
              <a:rPr lang="he-IL" sz="1300" dirty="0"/>
            </a:br>
            <a:r>
              <a:rPr lang="he-IL" sz="1300" dirty="0"/>
              <a:t>לתיאור </a:t>
            </a:r>
            <a:r>
              <a:rPr lang="en-US" sz="1300" dirty="0"/>
              <a:t>Classes </a:t>
            </a:r>
            <a:r>
              <a:rPr lang="he-IL" sz="1300" dirty="0"/>
              <a:t>והקשרים בין </a:t>
            </a:r>
            <a:r>
              <a:rPr lang="en-US" sz="1300" dirty="0"/>
              <a:t>Classes</a:t>
            </a:r>
            <a:endParaRPr lang="ru-RU" sz="1300" cap="none" dirty="0">
              <a:solidFill>
                <a:schemeClr val="bg1"/>
              </a:solidFill>
            </a:endParaRPr>
          </a:p>
        </p:txBody>
      </p:sp>
      <p:pic>
        <p:nvPicPr>
          <p:cNvPr id="4" name="Рисунок 3">
            <a:extLst>
              <a:ext uri="{FF2B5EF4-FFF2-40B4-BE49-F238E27FC236}">
                <a16:creationId xmlns:a16="http://schemas.microsoft.com/office/drawing/2014/main" id="{2AB7C4F8-8D4C-4880-B58D-1C5F74968AE0}"/>
              </a:ext>
            </a:extLst>
          </p:cNvPr>
          <p:cNvPicPr>
            <a:picLocks noChangeAspect="1"/>
          </p:cNvPicPr>
          <p:nvPr/>
        </p:nvPicPr>
        <p:blipFill>
          <a:blip r:embed="rId2"/>
          <a:stretch>
            <a:fillRect/>
          </a:stretch>
        </p:blipFill>
        <p:spPr>
          <a:xfrm>
            <a:off x="195765" y="1335124"/>
            <a:ext cx="5761152" cy="5182049"/>
          </a:xfrm>
          <a:prstGeom prst="rect">
            <a:avLst/>
          </a:prstGeom>
        </p:spPr>
      </p:pic>
      <p:sp>
        <p:nvSpPr>
          <p:cNvPr id="5" name="Прямоугольник 4">
            <a:extLst>
              <a:ext uri="{FF2B5EF4-FFF2-40B4-BE49-F238E27FC236}">
                <a16:creationId xmlns:a16="http://schemas.microsoft.com/office/drawing/2014/main" id="{51A7B689-5D2E-4FEC-BD09-C180796DEF25}"/>
              </a:ext>
            </a:extLst>
          </p:cNvPr>
          <p:cNvSpPr/>
          <p:nvPr/>
        </p:nvSpPr>
        <p:spPr>
          <a:xfrm>
            <a:off x="11398928" y="142043"/>
            <a:ext cx="559293" cy="478679"/>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spTree>
    <p:extLst>
      <p:ext uri="{BB962C8B-B14F-4D97-AF65-F5344CB8AC3E}">
        <p14:creationId xmlns:p14="http://schemas.microsoft.com/office/powerpoint/2010/main" val="827861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AE9181-9708-4052-8749-60BE15FBBE2F}"/>
              </a:ext>
            </a:extLst>
          </p:cNvPr>
          <p:cNvSpPr>
            <a:spLocks noGrp="1"/>
          </p:cNvSpPr>
          <p:nvPr>
            <p:ph type="title"/>
          </p:nvPr>
        </p:nvSpPr>
        <p:spPr>
          <a:xfrm>
            <a:off x="684212" y="630316"/>
            <a:ext cx="10945536" cy="5364084"/>
          </a:xfrm>
        </p:spPr>
        <p:txBody>
          <a:bodyPr anchor="t">
            <a:normAutofit/>
          </a:bodyPr>
          <a:lstStyle/>
          <a:p>
            <a:pPr algn="r" rtl="1"/>
            <a:r>
              <a:rPr lang="en-US" sz="2800" cap="none" dirty="0">
                <a:solidFill>
                  <a:schemeClr val="bg1"/>
                </a:solidFill>
              </a:rPr>
              <a:t>UML-Class Diagram</a:t>
            </a:r>
            <a:r>
              <a:rPr lang="he-IL" sz="2800" cap="none" dirty="0">
                <a:solidFill>
                  <a:schemeClr val="bg1"/>
                </a:solidFill>
              </a:rPr>
              <a:t> (בסוף הפרוייקט)</a:t>
            </a:r>
            <a:br>
              <a:rPr lang="he-IL" sz="2800" cap="none" dirty="0">
                <a:solidFill>
                  <a:schemeClr val="bg1"/>
                </a:solidFill>
              </a:rPr>
            </a:br>
            <a:br>
              <a:rPr lang="he-IL" sz="1800" cap="none" dirty="0">
                <a:solidFill>
                  <a:schemeClr val="bg1"/>
                </a:solidFill>
              </a:rPr>
            </a:br>
            <a:br>
              <a:rPr lang="he-IL" sz="1800" cap="none" dirty="0">
                <a:solidFill>
                  <a:schemeClr val="bg1"/>
                </a:solidFill>
              </a:rPr>
            </a:br>
            <a:r>
              <a:rPr lang="en-US" sz="1800" cap="none" dirty="0">
                <a:solidFill>
                  <a:schemeClr val="bg1"/>
                </a:solidFill>
                <a:hlinkClick r:id="rId2"/>
              </a:rPr>
              <a:t>https://mega.nz/file/4UgC0RDC#li6Io4XDq6Z1qWxLZdc1OM3w-7Rxgj-uzwiDMDpDtpc</a:t>
            </a:r>
            <a:br>
              <a:rPr lang="he-IL" sz="1800" cap="none" dirty="0">
                <a:solidFill>
                  <a:schemeClr val="bg1"/>
                </a:solidFill>
              </a:rPr>
            </a:br>
            <a:br>
              <a:rPr lang="he-IL" sz="1800" cap="none" dirty="0">
                <a:solidFill>
                  <a:schemeClr val="bg1"/>
                </a:solidFill>
              </a:rPr>
            </a:br>
            <a:r>
              <a:rPr lang="he-IL" sz="1800" cap="none" dirty="0">
                <a:solidFill>
                  <a:schemeClr val="bg1"/>
                </a:solidFill>
              </a:rPr>
              <a:t>נבנה בעזרת</a:t>
            </a:r>
            <a:br>
              <a:rPr lang="he-IL" sz="1800" cap="none" dirty="0">
                <a:solidFill>
                  <a:schemeClr val="bg1"/>
                </a:solidFill>
              </a:rPr>
            </a:br>
            <a:br>
              <a:rPr lang="he-IL" sz="1800" cap="none" dirty="0">
                <a:solidFill>
                  <a:schemeClr val="bg1"/>
                </a:solidFill>
              </a:rPr>
            </a:br>
            <a:r>
              <a:rPr lang="he-IL" sz="1800" cap="none" dirty="0">
                <a:solidFill>
                  <a:schemeClr val="bg1"/>
                </a:solidFill>
              </a:rPr>
              <a:t> </a:t>
            </a:r>
            <a:r>
              <a:rPr lang="en-US" sz="1800" cap="none" dirty="0">
                <a:solidFill>
                  <a:schemeClr val="bg1"/>
                </a:solidFill>
              </a:rPr>
              <a:t>GENERATOR</a:t>
            </a:r>
            <a:r>
              <a:rPr lang="he-IL" sz="1800" cap="none" dirty="0">
                <a:solidFill>
                  <a:schemeClr val="bg1"/>
                </a:solidFill>
              </a:rPr>
              <a:t> </a:t>
            </a:r>
            <a:r>
              <a:rPr lang="en-US" sz="1800" cap="none" dirty="0">
                <a:solidFill>
                  <a:schemeClr val="bg1"/>
                </a:solidFill>
              </a:rPr>
              <a:t>UML</a:t>
            </a:r>
            <a:endParaRPr lang="ru-RU" sz="2800" dirty="0"/>
          </a:p>
        </p:txBody>
      </p:sp>
      <p:sp>
        <p:nvSpPr>
          <p:cNvPr id="14" name="Прямоугольник 13">
            <a:extLst>
              <a:ext uri="{FF2B5EF4-FFF2-40B4-BE49-F238E27FC236}">
                <a16:creationId xmlns:a16="http://schemas.microsoft.com/office/drawing/2014/main" id="{EB4DEF27-40A7-42FC-A986-43217B09BA0E}"/>
              </a:ext>
            </a:extLst>
          </p:cNvPr>
          <p:cNvSpPr/>
          <p:nvPr/>
        </p:nvSpPr>
        <p:spPr>
          <a:xfrm>
            <a:off x="11398928" y="142043"/>
            <a:ext cx="559293" cy="478679"/>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pic>
        <p:nvPicPr>
          <p:cNvPr id="3" name="Рисунок 2">
            <a:extLst>
              <a:ext uri="{FF2B5EF4-FFF2-40B4-BE49-F238E27FC236}">
                <a16:creationId xmlns:a16="http://schemas.microsoft.com/office/drawing/2014/main" id="{707E92AD-40D5-4EB9-AA10-38C69A630A44}"/>
              </a:ext>
            </a:extLst>
          </p:cNvPr>
          <p:cNvPicPr>
            <a:picLocks noChangeAspect="1"/>
          </p:cNvPicPr>
          <p:nvPr/>
        </p:nvPicPr>
        <p:blipFill>
          <a:blip r:embed="rId3"/>
          <a:stretch>
            <a:fillRect/>
          </a:stretch>
        </p:blipFill>
        <p:spPr>
          <a:xfrm>
            <a:off x="448952" y="2090813"/>
            <a:ext cx="6456673" cy="4443337"/>
          </a:xfrm>
          <a:prstGeom prst="rect">
            <a:avLst/>
          </a:prstGeom>
        </p:spPr>
      </p:pic>
      <p:pic>
        <p:nvPicPr>
          <p:cNvPr id="7" name="Рисунок 6">
            <a:extLst>
              <a:ext uri="{FF2B5EF4-FFF2-40B4-BE49-F238E27FC236}">
                <a16:creationId xmlns:a16="http://schemas.microsoft.com/office/drawing/2014/main" id="{7C5E2735-247C-4D5C-8D1B-D4AD1805DC16}"/>
              </a:ext>
            </a:extLst>
          </p:cNvPr>
          <p:cNvPicPr>
            <a:picLocks noChangeAspect="1"/>
          </p:cNvPicPr>
          <p:nvPr/>
        </p:nvPicPr>
        <p:blipFill>
          <a:blip r:embed="rId4"/>
          <a:stretch>
            <a:fillRect/>
          </a:stretch>
        </p:blipFill>
        <p:spPr>
          <a:xfrm>
            <a:off x="7256454" y="3390068"/>
            <a:ext cx="4422120" cy="2604332"/>
          </a:xfrm>
          <a:prstGeom prst="rect">
            <a:avLst/>
          </a:prstGeom>
        </p:spPr>
      </p:pic>
    </p:spTree>
    <p:extLst>
      <p:ext uri="{BB962C8B-B14F-4D97-AF65-F5344CB8AC3E}">
        <p14:creationId xmlns:p14="http://schemas.microsoft.com/office/powerpoint/2010/main" val="2060779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A89D39-5DFD-45BA-A6F8-BF5B13B918CB}"/>
              </a:ext>
            </a:extLst>
          </p:cNvPr>
          <p:cNvSpPr>
            <a:spLocks noGrp="1"/>
          </p:cNvSpPr>
          <p:nvPr>
            <p:ph type="title"/>
          </p:nvPr>
        </p:nvSpPr>
        <p:spPr>
          <a:xfrm>
            <a:off x="684212" y="754602"/>
            <a:ext cx="10874514" cy="5239797"/>
          </a:xfrm>
        </p:spPr>
        <p:txBody>
          <a:bodyPr anchor="t">
            <a:normAutofit fontScale="90000"/>
          </a:bodyPr>
          <a:lstStyle/>
          <a:p>
            <a:pPr algn="r">
              <a:lnSpc>
                <a:spcPct val="150000"/>
              </a:lnSpc>
            </a:pPr>
            <a:r>
              <a:rPr lang="he-IL" cap="none" dirty="0">
                <a:solidFill>
                  <a:schemeClr val="bg1"/>
                </a:solidFill>
              </a:rPr>
              <a:t>                          תיאור האפלקציה:</a:t>
            </a:r>
            <a:br>
              <a:rPr lang="he-IL" cap="none" dirty="0">
                <a:solidFill>
                  <a:schemeClr val="bg1"/>
                </a:solidFill>
              </a:rPr>
            </a:br>
            <a:r>
              <a:rPr lang="he-IL" sz="1800" cap="none" dirty="0">
                <a:solidFill>
                  <a:schemeClr val="bg1"/>
                </a:solidFill>
              </a:rPr>
              <a:t>*בתהליך בניית האפלקציה עלו דרישות סמויות שהיינו צריכים לממש:</a:t>
            </a:r>
            <a:br>
              <a:rPr lang="he-IL" sz="1800" cap="none" dirty="0">
                <a:solidFill>
                  <a:schemeClr val="bg1"/>
                </a:solidFill>
              </a:rPr>
            </a:br>
            <a:r>
              <a:rPr lang="he-IL" sz="1800" cap="none" dirty="0">
                <a:solidFill>
                  <a:schemeClr val="bg1"/>
                </a:solidFill>
              </a:rPr>
              <a:t>1. ממשק "קל למשתמש"- ממשק נוח וברור שיתאים למשתמשים שיודעים לתפעל טלפון חכם והגיל 18+</a:t>
            </a:r>
            <a:br>
              <a:rPr lang="he-IL" sz="1800" cap="none" dirty="0">
                <a:solidFill>
                  <a:schemeClr val="bg1"/>
                </a:solidFill>
              </a:rPr>
            </a:br>
            <a:r>
              <a:rPr lang="he-IL" sz="1800" cap="none" dirty="0">
                <a:solidFill>
                  <a:schemeClr val="bg1"/>
                </a:solidFill>
              </a:rPr>
              <a:t>2. "עיצוב נקי"- אנחנו מאמינים שהאפלקציה צריכה להיות נעימה לעין ואנו מאמינים שדרך עיצוב עדין, אך מאוד ספציפי אפשר להשיג מטרה זו</a:t>
            </a:r>
            <a:br>
              <a:rPr lang="he-IL" sz="1800" cap="none" dirty="0">
                <a:solidFill>
                  <a:schemeClr val="bg1"/>
                </a:solidFill>
              </a:rPr>
            </a:br>
            <a:r>
              <a:rPr lang="he-IL" sz="1800" cap="none" dirty="0">
                <a:solidFill>
                  <a:schemeClr val="bg1"/>
                </a:solidFill>
              </a:rPr>
              <a:t>3. "ללא פרסום חיצוני"- למרות היתרון כלכלי הברור בהצגת פרסומות, הוחלט בתיאום עם בעלי הקזינו ששביעות רצון הלקוחות יותר חשובה ואף תביא לרווח גדול יותר בטווח הרחוק.</a:t>
            </a:r>
            <a:br>
              <a:rPr lang="he-IL" sz="1800" cap="none" dirty="0">
                <a:solidFill>
                  <a:schemeClr val="bg1"/>
                </a:solidFill>
              </a:rPr>
            </a:br>
            <a:r>
              <a:rPr lang="he-IL" sz="1800" cap="none" dirty="0">
                <a:solidFill>
                  <a:schemeClr val="bg1"/>
                </a:solidFill>
              </a:rPr>
              <a:t>4. "במהלך המשחק המשתמש יקבל אינדיקציה לכך שמה שמתנהל אצלו בחשבון. כדי למנוע מצב בו הלקוח משחק ומצפה שיש לו כסף בחשבון ופתאום מקבל התראה על זה שחסר לו כסף בחשבון. למנוע מהלקוח להפסיד את כל הכסף.</a:t>
            </a:r>
            <a:br>
              <a:rPr lang="he-IL" sz="1800" cap="none" dirty="0">
                <a:solidFill>
                  <a:schemeClr val="bg1"/>
                </a:solidFill>
              </a:rPr>
            </a:br>
            <a:r>
              <a:rPr lang="he-IL" sz="1800" cap="none" dirty="0">
                <a:solidFill>
                  <a:schemeClr val="bg1"/>
                </a:solidFill>
              </a:rPr>
              <a:t>5. במידה ואין מספיק כסף בחשבון הלקוח המערכת תשלח התראה והמשחק יסתיים. </a:t>
            </a:r>
            <a:br>
              <a:rPr lang="he-IL" cap="none" dirty="0">
                <a:solidFill>
                  <a:schemeClr val="bg1"/>
                </a:solidFill>
              </a:rPr>
            </a:br>
            <a:r>
              <a:rPr lang="he-IL" cap="none" dirty="0">
                <a:solidFill>
                  <a:schemeClr val="bg1"/>
                </a:solidFill>
              </a:rPr>
              <a:t>           </a:t>
            </a:r>
            <a:endParaRPr lang="ru-RU" cap="none" dirty="0">
              <a:solidFill>
                <a:schemeClr val="bg1"/>
              </a:solidFill>
            </a:endParaRPr>
          </a:p>
        </p:txBody>
      </p:sp>
      <p:sp>
        <p:nvSpPr>
          <p:cNvPr id="3" name="Прямоугольник 2">
            <a:extLst>
              <a:ext uri="{FF2B5EF4-FFF2-40B4-BE49-F238E27FC236}">
                <a16:creationId xmlns:a16="http://schemas.microsoft.com/office/drawing/2014/main" id="{4D148141-2C93-4E03-B559-A8685A0772DB}"/>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2909916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17B645-676D-4988-BD96-C3D3E43001E2}"/>
              </a:ext>
            </a:extLst>
          </p:cNvPr>
          <p:cNvSpPr>
            <a:spLocks noGrp="1"/>
          </p:cNvSpPr>
          <p:nvPr>
            <p:ph type="title"/>
          </p:nvPr>
        </p:nvSpPr>
        <p:spPr>
          <a:xfrm>
            <a:off x="684211" y="736848"/>
            <a:ext cx="10732471" cy="5257552"/>
          </a:xfrm>
        </p:spPr>
        <p:txBody>
          <a:bodyPr anchor="t"/>
          <a:lstStyle/>
          <a:p>
            <a:pPr algn="r"/>
            <a:r>
              <a:rPr lang="he-IL" dirty="0"/>
              <a:t>                   </a:t>
            </a:r>
            <a:r>
              <a:rPr lang="he-IL" dirty="0">
                <a:solidFill>
                  <a:schemeClr val="bg1"/>
                </a:solidFill>
              </a:rPr>
              <a:t>תיאור האפלקציה</a:t>
            </a:r>
            <a:br>
              <a:rPr lang="he-IL" dirty="0">
                <a:solidFill>
                  <a:schemeClr val="bg1"/>
                </a:solidFill>
              </a:rPr>
            </a:br>
            <a:r>
              <a:rPr lang="he-IL" sz="1800" dirty="0">
                <a:solidFill>
                  <a:schemeClr val="bg1"/>
                </a:solidFill>
              </a:rPr>
              <a:t>*ניתוב משתמשים:</a:t>
            </a:r>
            <a:br>
              <a:rPr lang="he-IL" sz="1800" dirty="0">
                <a:solidFill>
                  <a:schemeClr val="bg1"/>
                </a:solidFill>
              </a:rPr>
            </a:br>
            <a:br>
              <a:rPr lang="he-IL" sz="1800" dirty="0">
                <a:solidFill>
                  <a:schemeClr val="bg1"/>
                </a:solidFill>
              </a:rPr>
            </a:br>
            <a:r>
              <a:rPr lang="he-IL" sz="1800" dirty="0">
                <a:solidFill>
                  <a:schemeClr val="bg1"/>
                </a:solidFill>
              </a:rPr>
              <a:t>1. דאגנו לכך שלכל משתמש באלקציה יהיה ברור לאן לגשת</a:t>
            </a:r>
            <a:br>
              <a:rPr lang="he-IL" sz="1800" dirty="0">
                <a:solidFill>
                  <a:schemeClr val="bg1"/>
                </a:solidFill>
              </a:rPr>
            </a:br>
            <a:r>
              <a:rPr lang="he-IL" sz="1800" dirty="0">
                <a:solidFill>
                  <a:schemeClr val="bg1"/>
                </a:solidFill>
              </a:rPr>
              <a:t>2. דאגנו להרשאות שונות בין המשתמשים</a:t>
            </a:r>
            <a:br>
              <a:rPr lang="he-IL" sz="1800" dirty="0">
                <a:solidFill>
                  <a:schemeClr val="bg1"/>
                </a:solidFill>
              </a:rPr>
            </a:br>
            <a:br>
              <a:rPr lang="he-IL" sz="1800" dirty="0">
                <a:solidFill>
                  <a:schemeClr val="bg1"/>
                </a:solidFill>
              </a:rPr>
            </a:br>
            <a:br>
              <a:rPr lang="he-IL" sz="1800" dirty="0">
                <a:solidFill>
                  <a:schemeClr val="bg1"/>
                </a:solidFill>
              </a:rPr>
            </a:br>
            <a:endParaRPr lang="ru-RU" dirty="0"/>
          </a:p>
        </p:txBody>
      </p:sp>
      <p:pic>
        <p:nvPicPr>
          <p:cNvPr id="4" name="Рисунок 3">
            <a:extLst>
              <a:ext uri="{FF2B5EF4-FFF2-40B4-BE49-F238E27FC236}">
                <a16:creationId xmlns:a16="http://schemas.microsoft.com/office/drawing/2014/main" id="{EBA7D4D8-1762-4924-86A5-703CDA60A863}"/>
              </a:ext>
            </a:extLst>
          </p:cNvPr>
          <p:cNvPicPr>
            <a:picLocks noChangeAspect="1"/>
          </p:cNvPicPr>
          <p:nvPr/>
        </p:nvPicPr>
        <p:blipFill>
          <a:blip r:embed="rId2"/>
          <a:stretch>
            <a:fillRect/>
          </a:stretch>
        </p:blipFill>
        <p:spPr>
          <a:xfrm>
            <a:off x="1180754" y="514905"/>
            <a:ext cx="3391245" cy="5927839"/>
          </a:xfrm>
          <a:prstGeom prst="rect">
            <a:avLst/>
          </a:prstGeom>
        </p:spPr>
      </p:pic>
      <p:sp>
        <p:nvSpPr>
          <p:cNvPr id="5" name="Прямоугольник 4">
            <a:extLst>
              <a:ext uri="{FF2B5EF4-FFF2-40B4-BE49-F238E27FC236}">
                <a16:creationId xmlns:a16="http://schemas.microsoft.com/office/drawing/2014/main" id="{E25426E3-A0A8-4802-84DB-7A5962B177E1}"/>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220384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4EB8E2-C3E6-4585-9151-6CA4269D806B}"/>
              </a:ext>
            </a:extLst>
          </p:cNvPr>
          <p:cNvSpPr>
            <a:spLocks noGrp="1"/>
          </p:cNvSpPr>
          <p:nvPr>
            <p:ph type="title"/>
          </p:nvPr>
        </p:nvSpPr>
        <p:spPr>
          <a:xfrm>
            <a:off x="684212" y="568172"/>
            <a:ext cx="11034312" cy="5566298"/>
          </a:xfrm>
        </p:spPr>
        <p:txBody>
          <a:bodyPr anchor="t"/>
          <a:lstStyle/>
          <a:p>
            <a:pPr algn="r" rtl="1"/>
            <a:r>
              <a:rPr lang="he-IL" dirty="0">
                <a:solidFill>
                  <a:schemeClr val="bg1"/>
                </a:solidFill>
              </a:rPr>
              <a:t>                            תיאור האפלקציה</a:t>
            </a:r>
            <a:br>
              <a:rPr lang="he-IL" dirty="0">
                <a:solidFill>
                  <a:schemeClr val="bg1"/>
                </a:solidFill>
              </a:rPr>
            </a:br>
            <a:r>
              <a:rPr lang="he-IL" sz="1800" dirty="0">
                <a:solidFill>
                  <a:schemeClr val="bg1"/>
                </a:solidFill>
              </a:rPr>
              <a:t>* מערכת הלוגין:</a:t>
            </a:r>
            <a:br>
              <a:rPr lang="he-IL" sz="1800" dirty="0">
                <a:solidFill>
                  <a:schemeClr val="bg1"/>
                </a:solidFill>
              </a:rPr>
            </a:br>
            <a:r>
              <a:rPr lang="he-IL" sz="1800" dirty="0">
                <a:solidFill>
                  <a:schemeClr val="bg1"/>
                </a:solidFill>
              </a:rPr>
              <a:t>האפלקציה מבוסס </a:t>
            </a:r>
            <a:r>
              <a:rPr lang="he-IL" dirty="0">
                <a:solidFill>
                  <a:schemeClr val="bg1"/>
                </a:solidFill>
              </a:rPr>
              <a:t> </a:t>
            </a:r>
            <a:r>
              <a:rPr lang="en-US" sz="1800" dirty="0">
                <a:solidFill>
                  <a:schemeClr val="bg1"/>
                </a:solidFill>
              </a:rPr>
              <a:t>DB</a:t>
            </a:r>
            <a:r>
              <a:rPr lang="he-IL" sz="1800" dirty="0">
                <a:solidFill>
                  <a:schemeClr val="bg1"/>
                </a:solidFill>
              </a:rPr>
              <a:t> לא רליאציוני, היא שומרת את כל ה</a:t>
            </a:r>
            <a:r>
              <a:rPr lang="en-US" sz="1800" dirty="0">
                <a:solidFill>
                  <a:schemeClr val="bg1"/>
                </a:solidFill>
              </a:rPr>
              <a:t>PLAYER</a:t>
            </a:r>
            <a:r>
              <a:rPr lang="he-IL" sz="1800" dirty="0">
                <a:solidFill>
                  <a:schemeClr val="bg1"/>
                </a:solidFill>
              </a:rPr>
              <a:t> ו</a:t>
            </a:r>
            <a:r>
              <a:rPr lang="en-US" sz="1800" dirty="0">
                <a:solidFill>
                  <a:schemeClr val="bg1"/>
                </a:solidFill>
              </a:rPr>
              <a:t>BOSS</a:t>
            </a:r>
            <a:r>
              <a:rPr lang="he-IL" sz="1800" dirty="0">
                <a:solidFill>
                  <a:schemeClr val="bg1"/>
                </a:solidFill>
              </a:rPr>
              <a:t> במאגר שמור, ורק מי שקיים לו משתמש פעיל, יכול לגשת לתוכן (המבנה </a:t>
            </a:r>
            <a:r>
              <a:rPr lang="en-US" sz="1800" dirty="0">
                <a:solidFill>
                  <a:schemeClr val="bg1"/>
                </a:solidFill>
              </a:rPr>
              <a:t>VALUE</a:t>
            </a:r>
            <a:r>
              <a:rPr lang="he-IL" sz="1800" dirty="0">
                <a:solidFill>
                  <a:schemeClr val="bg1"/>
                </a:solidFill>
              </a:rPr>
              <a:t>:</a:t>
            </a:r>
            <a:r>
              <a:rPr lang="en-US" sz="1800" dirty="0">
                <a:solidFill>
                  <a:schemeClr val="bg1"/>
                </a:solidFill>
              </a:rPr>
              <a:t>KEY</a:t>
            </a:r>
            <a:r>
              <a:rPr lang="he-IL" sz="1800" dirty="0">
                <a:solidFill>
                  <a:schemeClr val="bg1"/>
                </a:solidFill>
              </a:rPr>
              <a:t> )</a:t>
            </a:r>
            <a:br>
              <a:rPr lang="he-IL" sz="1800" dirty="0">
                <a:solidFill>
                  <a:schemeClr val="bg1"/>
                </a:solidFill>
              </a:rPr>
            </a:br>
            <a:r>
              <a:rPr lang="he-IL" dirty="0">
                <a:solidFill>
                  <a:schemeClr val="bg1"/>
                </a:solidFill>
              </a:rPr>
              <a:t>     </a:t>
            </a:r>
            <a:endParaRPr lang="ru-RU" dirty="0">
              <a:solidFill>
                <a:schemeClr val="bg1"/>
              </a:solidFill>
            </a:endParaRPr>
          </a:p>
        </p:txBody>
      </p:sp>
      <p:pic>
        <p:nvPicPr>
          <p:cNvPr id="5" name="Рисунок 4">
            <a:extLst>
              <a:ext uri="{FF2B5EF4-FFF2-40B4-BE49-F238E27FC236}">
                <a16:creationId xmlns:a16="http://schemas.microsoft.com/office/drawing/2014/main" id="{DC79D03B-91EA-4B9C-B743-65AD4C66E47E}"/>
              </a:ext>
            </a:extLst>
          </p:cNvPr>
          <p:cNvPicPr>
            <a:picLocks noChangeAspect="1"/>
          </p:cNvPicPr>
          <p:nvPr/>
        </p:nvPicPr>
        <p:blipFill>
          <a:blip r:embed="rId2"/>
          <a:stretch>
            <a:fillRect/>
          </a:stretch>
        </p:blipFill>
        <p:spPr>
          <a:xfrm>
            <a:off x="254818" y="2333625"/>
            <a:ext cx="7450713" cy="3202499"/>
          </a:xfrm>
          <a:prstGeom prst="rect">
            <a:avLst/>
          </a:prstGeom>
        </p:spPr>
      </p:pic>
      <p:pic>
        <p:nvPicPr>
          <p:cNvPr id="6" name="Рисунок 5">
            <a:extLst>
              <a:ext uri="{FF2B5EF4-FFF2-40B4-BE49-F238E27FC236}">
                <a16:creationId xmlns:a16="http://schemas.microsoft.com/office/drawing/2014/main" id="{A5F6DA6B-6A5C-4F9A-B148-11E6F39EF2AF}"/>
              </a:ext>
            </a:extLst>
          </p:cNvPr>
          <p:cNvPicPr>
            <a:picLocks noChangeAspect="1"/>
          </p:cNvPicPr>
          <p:nvPr/>
        </p:nvPicPr>
        <p:blipFill>
          <a:blip r:embed="rId3"/>
          <a:stretch>
            <a:fillRect/>
          </a:stretch>
        </p:blipFill>
        <p:spPr>
          <a:xfrm>
            <a:off x="6981825" y="2574022"/>
            <a:ext cx="5052326" cy="3560448"/>
          </a:xfrm>
          <a:prstGeom prst="rect">
            <a:avLst/>
          </a:prstGeom>
        </p:spPr>
      </p:pic>
      <p:sp>
        <p:nvSpPr>
          <p:cNvPr id="7" name="Прямоугольник 6">
            <a:extLst>
              <a:ext uri="{FF2B5EF4-FFF2-40B4-BE49-F238E27FC236}">
                <a16:creationId xmlns:a16="http://schemas.microsoft.com/office/drawing/2014/main" id="{6116D448-F661-4C3F-85E8-A7221568F24B}"/>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spTree>
    <p:extLst>
      <p:ext uri="{BB962C8B-B14F-4D97-AF65-F5344CB8AC3E}">
        <p14:creationId xmlns:p14="http://schemas.microsoft.com/office/powerpoint/2010/main" val="2120143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B3A45E-7534-4BF6-8C05-1FA285F7F7F6}"/>
              </a:ext>
            </a:extLst>
          </p:cNvPr>
          <p:cNvSpPr>
            <a:spLocks noGrp="1"/>
          </p:cNvSpPr>
          <p:nvPr>
            <p:ph type="title"/>
          </p:nvPr>
        </p:nvSpPr>
        <p:spPr>
          <a:xfrm>
            <a:off x="684211" y="952500"/>
            <a:ext cx="10755313" cy="5041899"/>
          </a:xfrm>
        </p:spPr>
        <p:txBody>
          <a:bodyPr anchor="t"/>
          <a:lstStyle/>
          <a:p>
            <a:pPr algn="r"/>
            <a:r>
              <a:rPr lang="he-IL" cap="none" dirty="0">
                <a:solidFill>
                  <a:schemeClr val="bg1"/>
                </a:solidFill>
              </a:rPr>
              <a:t>              תיאור האפלקציה</a:t>
            </a:r>
            <a:br>
              <a:rPr lang="he-IL" cap="none" dirty="0">
                <a:solidFill>
                  <a:schemeClr val="bg1"/>
                </a:solidFill>
              </a:rPr>
            </a:br>
            <a:r>
              <a:rPr lang="he-IL" cap="none" dirty="0">
                <a:solidFill>
                  <a:schemeClr val="bg1"/>
                </a:solidFill>
              </a:rPr>
              <a:t>* צד הלקוח:</a:t>
            </a:r>
            <a:br>
              <a:rPr lang="he-IL" sz="1800" cap="none" dirty="0">
                <a:solidFill>
                  <a:schemeClr val="bg1"/>
                </a:solidFill>
              </a:rPr>
            </a:br>
            <a:endParaRPr lang="ru-RU" cap="none" dirty="0">
              <a:solidFill>
                <a:schemeClr val="bg1"/>
              </a:solidFill>
            </a:endParaRPr>
          </a:p>
        </p:txBody>
      </p:sp>
      <p:pic>
        <p:nvPicPr>
          <p:cNvPr id="4" name="Рисунок 3">
            <a:extLst>
              <a:ext uri="{FF2B5EF4-FFF2-40B4-BE49-F238E27FC236}">
                <a16:creationId xmlns:a16="http://schemas.microsoft.com/office/drawing/2014/main" id="{1CB3449E-C17A-47D4-AC91-B88B33BD06FD}"/>
              </a:ext>
            </a:extLst>
          </p:cNvPr>
          <p:cNvPicPr>
            <a:picLocks noChangeAspect="1"/>
          </p:cNvPicPr>
          <p:nvPr/>
        </p:nvPicPr>
        <p:blipFill>
          <a:blip r:embed="rId2"/>
          <a:stretch>
            <a:fillRect/>
          </a:stretch>
        </p:blipFill>
        <p:spPr>
          <a:xfrm>
            <a:off x="103965" y="105254"/>
            <a:ext cx="2382060" cy="3884878"/>
          </a:xfrm>
          <a:prstGeom prst="rect">
            <a:avLst/>
          </a:prstGeom>
        </p:spPr>
      </p:pic>
      <p:pic>
        <p:nvPicPr>
          <p:cNvPr id="5" name="Рисунок 4">
            <a:extLst>
              <a:ext uri="{FF2B5EF4-FFF2-40B4-BE49-F238E27FC236}">
                <a16:creationId xmlns:a16="http://schemas.microsoft.com/office/drawing/2014/main" id="{2C316558-B7F2-412D-9DAB-0DEC26A97F37}"/>
              </a:ext>
            </a:extLst>
          </p:cNvPr>
          <p:cNvPicPr>
            <a:picLocks noChangeAspect="1"/>
          </p:cNvPicPr>
          <p:nvPr/>
        </p:nvPicPr>
        <p:blipFill>
          <a:blip r:embed="rId3"/>
          <a:stretch>
            <a:fillRect/>
          </a:stretch>
        </p:blipFill>
        <p:spPr>
          <a:xfrm>
            <a:off x="3174342" y="442606"/>
            <a:ext cx="2151528" cy="3463570"/>
          </a:xfrm>
          <a:prstGeom prst="rect">
            <a:avLst/>
          </a:prstGeom>
        </p:spPr>
      </p:pic>
      <p:cxnSp>
        <p:nvCxnSpPr>
          <p:cNvPr id="11" name="Соединитель: уступ 10">
            <a:extLst>
              <a:ext uri="{FF2B5EF4-FFF2-40B4-BE49-F238E27FC236}">
                <a16:creationId xmlns:a16="http://schemas.microsoft.com/office/drawing/2014/main" id="{773780BA-E1FA-4F8C-8286-4B57980C60BF}"/>
              </a:ext>
            </a:extLst>
          </p:cNvPr>
          <p:cNvCxnSpPr/>
          <p:nvPr/>
        </p:nvCxnSpPr>
        <p:spPr>
          <a:xfrm>
            <a:off x="843379" y="2174391"/>
            <a:ext cx="2521258" cy="1012692"/>
          </a:xfrm>
          <a:prstGeom prst="bentConnector3">
            <a:avLst>
              <a:gd name="adj1" fmla="val 4577"/>
            </a:avLst>
          </a:prstGeom>
          <a:ln w="28575">
            <a:solidFill>
              <a:schemeClr val="bg1">
                <a:alpha val="60000"/>
              </a:schemeClr>
            </a:solidFill>
          </a:ln>
        </p:spPr>
        <p:style>
          <a:lnRef idx="1">
            <a:schemeClr val="dk1"/>
          </a:lnRef>
          <a:fillRef idx="0">
            <a:schemeClr val="dk1"/>
          </a:fillRef>
          <a:effectRef idx="0">
            <a:schemeClr val="dk1"/>
          </a:effectRef>
          <a:fontRef idx="minor">
            <a:schemeClr val="tx1"/>
          </a:fontRef>
        </p:style>
      </p:cxnSp>
      <p:pic>
        <p:nvPicPr>
          <p:cNvPr id="13" name="Рисунок 12">
            <a:extLst>
              <a:ext uri="{FF2B5EF4-FFF2-40B4-BE49-F238E27FC236}">
                <a16:creationId xmlns:a16="http://schemas.microsoft.com/office/drawing/2014/main" id="{B56D551C-2ABF-44C3-B0AD-B93F525373C4}"/>
              </a:ext>
            </a:extLst>
          </p:cNvPr>
          <p:cNvPicPr>
            <a:picLocks noChangeAspect="1"/>
          </p:cNvPicPr>
          <p:nvPr/>
        </p:nvPicPr>
        <p:blipFill>
          <a:blip r:embed="rId4"/>
          <a:stretch>
            <a:fillRect/>
          </a:stretch>
        </p:blipFill>
        <p:spPr>
          <a:xfrm>
            <a:off x="5338273" y="1658610"/>
            <a:ext cx="1889924" cy="1623201"/>
          </a:xfrm>
          <a:prstGeom prst="rect">
            <a:avLst/>
          </a:prstGeom>
        </p:spPr>
      </p:pic>
      <p:pic>
        <p:nvPicPr>
          <p:cNvPr id="14" name="Рисунок 13">
            <a:extLst>
              <a:ext uri="{FF2B5EF4-FFF2-40B4-BE49-F238E27FC236}">
                <a16:creationId xmlns:a16="http://schemas.microsoft.com/office/drawing/2014/main" id="{7EF63187-D668-4B01-B34B-2391F6E1A092}"/>
              </a:ext>
            </a:extLst>
          </p:cNvPr>
          <p:cNvPicPr>
            <a:picLocks noChangeAspect="1"/>
          </p:cNvPicPr>
          <p:nvPr/>
        </p:nvPicPr>
        <p:blipFill>
          <a:blip r:embed="rId5"/>
          <a:stretch>
            <a:fillRect/>
          </a:stretch>
        </p:blipFill>
        <p:spPr>
          <a:xfrm>
            <a:off x="5315411" y="1269968"/>
            <a:ext cx="967824" cy="289585"/>
          </a:xfrm>
          <a:prstGeom prst="rect">
            <a:avLst/>
          </a:prstGeom>
        </p:spPr>
      </p:pic>
      <p:pic>
        <p:nvPicPr>
          <p:cNvPr id="15" name="Рисунок 14">
            <a:extLst>
              <a:ext uri="{FF2B5EF4-FFF2-40B4-BE49-F238E27FC236}">
                <a16:creationId xmlns:a16="http://schemas.microsoft.com/office/drawing/2014/main" id="{55B85A93-8276-4C99-9B87-7B5068EA180D}"/>
              </a:ext>
            </a:extLst>
          </p:cNvPr>
          <p:cNvPicPr>
            <a:picLocks noChangeAspect="1"/>
          </p:cNvPicPr>
          <p:nvPr/>
        </p:nvPicPr>
        <p:blipFill>
          <a:blip r:embed="rId6"/>
          <a:stretch>
            <a:fillRect/>
          </a:stretch>
        </p:blipFill>
        <p:spPr>
          <a:xfrm>
            <a:off x="9336574" y="2439624"/>
            <a:ext cx="2855426" cy="3429297"/>
          </a:xfrm>
          <a:prstGeom prst="rect">
            <a:avLst/>
          </a:prstGeom>
        </p:spPr>
      </p:pic>
      <p:pic>
        <p:nvPicPr>
          <p:cNvPr id="16" name="Рисунок 15">
            <a:extLst>
              <a:ext uri="{FF2B5EF4-FFF2-40B4-BE49-F238E27FC236}">
                <a16:creationId xmlns:a16="http://schemas.microsoft.com/office/drawing/2014/main" id="{41341513-74C1-4B4D-BA01-E8F16F96E0DC}"/>
              </a:ext>
            </a:extLst>
          </p:cNvPr>
          <p:cNvPicPr>
            <a:picLocks noChangeAspect="1"/>
          </p:cNvPicPr>
          <p:nvPr/>
        </p:nvPicPr>
        <p:blipFill>
          <a:blip r:embed="rId7"/>
          <a:stretch>
            <a:fillRect/>
          </a:stretch>
        </p:blipFill>
        <p:spPr>
          <a:xfrm>
            <a:off x="103965" y="4140545"/>
            <a:ext cx="1830640" cy="2701100"/>
          </a:xfrm>
          <a:prstGeom prst="rect">
            <a:avLst/>
          </a:prstGeom>
        </p:spPr>
      </p:pic>
      <p:cxnSp>
        <p:nvCxnSpPr>
          <p:cNvPr id="18" name="Прямая соединительная линия 17">
            <a:extLst>
              <a:ext uri="{FF2B5EF4-FFF2-40B4-BE49-F238E27FC236}">
                <a16:creationId xmlns:a16="http://schemas.microsoft.com/office/drawing/2014/main" id="{540B29F5-37EB-410B-B201-CE8981985FA7}"/>
              </a:ext>
            </a:extLst>
          </p:cNvPr>
          <p:cNvCxnSpPr/>
          <p:nvPr/>
        </p:nvCxnSpPr>
        <p:spPr>
          <a:xfrm>
            <a:off x="1491449" y="3808520"/>
            <a:ext cx="0" cy="691506"/>
          </a:xfrm>
          <a:prstGeom prst="line">
            <a:avLst/>
          </a:prstGeom>
          <a:ln w="38100">
            <a:solidFill>
              <a:schemeClr val="bg1">
                <a:alpha val="60000"/>
              </a:schemeClr>
            </a:solidFill>
          </a:ln>
        </p:spPr>
        <p:style>
          <a:lnRef idx="1">
            <a:schemeClr val="dk1"/>
          </a:lnRef>
          <a:fillRef idx="0">
            <a:schemeClr val="dk1"/>
          </a:fillRef>
          <a:effectRef idx="0">
            <a:schemeClr val="dk1"/>
          </a:effectRef>
          <a:fontRef idx="minor">
            <a:schemeClr val="tx1"/>
          </a:fontRef>
        </p:style>
      </p:cxnSp>
      <p:pic>
        <p:nvPicPr>
          <p:cNvPr id="19" name="Рисунок 18">
            <a:extLst>
              <a:ext uri="{FF2B5EF4-FFF2-40B4-BE49-F238E27FC236}">
                <a16:creationId xmlns:a16="http://schemas.microsoft.com/office/drawing/2014/main" id="{F4F64B78-F613-4033-97B4-7BA330DEAC80}"/>
              </a:ext>
            </a:extLst>
          </p:cNvPr>
          <p:cNvPicPr>
            <a:picLocks noChangeAspect="1"/>
          </p:cNvPicPr>
          <p:nvPr/>
        </p:nvPicPr>
        <p:blipFill>
          <a:blip r:embed="rId8"/>
          <a:stretch>
            <a:fillRect/>
          </a:stretch>
        </p:blipFill>
        <p:spPr>
          <a:xfrm>
            <a:off x="1934605" y="4176750"/>
            <a:ext cx="1470787" cy="739204"/>
          </a:xfrm>
          <a:prstGeom prst="rect">
            <a:avLst/>
          </a:prstGeom>
        </p:spPr>
      </p:pic>
      <p:pic>
        <p:nvPicPr>
          <p:cNvPr id="20" name="Рисунок 19">
            <a:extLst>
              <a:ext uri="{FF2B5EF4-FFF2-40B4-BE49-F238E27FC236}">
                <a16:creationId xmlns:a16="http://schemas.microsoft.com/office/drawing/2014/main" id="{6032A94D-88D7-4B8D-9642-E9B746584103}"/>
              </a:ext>
            </a:extLst>
          </p:cNvPr>
          <p:cNvPicPr>
            <a:picLocks noChangeAspect="1"/>
          </p:cNvPicPr>
          <p:nvPr/>
        </p:nvPicPr>
        <p:blipFill>
          <a:blip r:embed="rId9"/>
          <a:stretch>
            <a:fillRect/>
          </a:stretch>
        </p:blipFill>
        <p:spPr>
          <a:xfrm>
            <a:off x="1937260" y="6048024"/>
            <a:ext cx="2514818" cy="746825"/>
          </a:xfrm>
          <a:prstGeom prst="rect">
            <a:avLst/>
          </a:prstGeom>
        </p:spPr>
      </p:pic>
      <p:pic>
        <p:nvPicPr>
          <p:cNvPr id="21" name="Рисунок 20">
            <a:extLst>
              <a:ext uri="{FF2B5EF4-FFF2-40B4-BE49-F238E27FC236}">
                <a16:creationId xmlns:a16="http://schemas.microsoft.com/office/drawing/2014/main" id="{DCEAA42E-D16D-48FF-A302-05059102CD47}"/>
              </a:ext>
            </a:extLst>
          </p:cNvPr>
          <p:cNvPicPr>
            <a:picLocks noChangeAspect="1"/>
          </p:cNvPicPr>
          <p:nvPr/>
        </p:nvPicPr>
        <p:blipFill>
          <a:blip r:embed="rId10"/>
          <a:stretch>
            <a:fillRect/>
          </a:stretch>
        </p:blipFill>
        <p:spPr>
          <a:xfrm>
            <a:off x="1934605" y="4952159"/>
            <a:ext cx="4161395" cy="996724"/>
          </a:xfrm>
          <a:prstGeom prst="rect">
            <a:avLst/>
          </a:prstGeom>
        </p:spPr>
      </p:pic>
      <p:pic>
        <p:nvPicPr>
          <p:cNvPr id="22" name="Рисунок 21">
            <a:extLst>
              <a:ext uri="{FF2B5EF4-FFF2-40B4-BE49-F238E27FC236}">
                <a16:creationId xmlns:a16="http://schemas.microsoft.com/office/drawing/2014/main" id="{C9C88C61-AA40-432C-8F4D-115DB03AB0E1}"/>
              </a:ext>
            </a:extLst>
          </p:cNvPr>
          <p:cNvPicPr>
            <a:picLocks noChangeAspect="1"/>
          </p:cNvPicPr>
          <p:nvPr/>
        </p:nvPicPr>
        <p:blipFill>
          <a:blip r:embed="rId11"/>
          <a:stretch>
            <a:fillRect/>
          </a:stretch>
        </p:blipFill>
        <p:spPr>
          <a:xfrm>
            <a:off x="6115772" y="4242894"/>
            <a:ext cx="2778149" cy="2068973"/>
          </a:xfrm>
          <a:prstGeom prst="rect">
            <a:avLst/>
          </a:prstGeom>
        </p:spPr>
      </p:pic>
      <p:pic>
        <p:nvPicPr>
          <p:cNvPr id="23" name="Рисунок 22">
            <a:extLst>
              <a:ext uri="{FF2B5EF4-FFF2-40B4-BE49-F238E27FC236}">
                <a16:creationId xmlns:a16="http://schemas.microsoft.com/office/drawing/2014/main" id="{B4D63ABC-E51A-49FC-9081-BD9FB1C40B25}"/>
              </a:ext>
            </a:extLst>
          </p:cNvPr>
          <p:cNvPicPr>
            <a:picLocks noChangeAspect="1"/>
          </p:cNvPicPr>
          <p:nvPr/>
        </p:nvPicPr>
        <p:blipFill>
          <a:blip r:embed="rId12"/>
          <a:stretch>
            <a:fillRect/>
          </a:stretch>
        </p:blipFill>
        <p:spPr>
          <a:xfrm>
            <a:off x="5176748" y="5795160"/>
            <a:ext cx="2312254" cy="1073937"/>
          </a:xfrm>
          <a:prstGeom prst="rect">
            <a:avLst/>
          </a:prstGeom>
        </p:spPr>
      </p:pic>
      <p:sp>
        <p:nvSpPr>
          <p:cNvPr id="17" name="Прямоугольник 16">
            <a:extLst>
              <a:ext uri="{FF2B5EF4-FFF2-40B4-BE49-F238E27FC236}">
                <a16:creationId xmlns:a16="http://schemas.microsoft.com/office/drawing/2014/main" id="{709477A3-58A9-4E6F-AE71-E884FFA8FEE5}"/>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352285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A171CAB5-51F0-47EC-9468-A268BC9B352E}"/>
              </a:ext>
            </a:extLst>
          </p:cNvPr>
          <p:cNvPicPr>
            <a:picLocks noChangeAspect="1"/>
          </p:cNvPicPr>
          <p:nvPr/>
        </p:nvPicPr>
        <p:blipFill>
          <a:blip r:embed="rId2"/>
          <a:stretch>
            <a:fillRect/>
          </a:stretch>
        </p:blipFill>
        <p:spPr>
          <a:xfrm>
            <a:off x="1863357" y="87377"/>
            <a:ext cx="1511587" cy="2425004"/>
          </a:xfrm>
          <a:prstGeom prst="rect">
            <a:avLst/>
          </a:prstGeom>
        </p:spPr>
      </p:pic>
      <p:pic>
        <p:nvPicPr>
          <p:cNvPr id="7" name="Рисунок 6">
            <a:extLst>
              <a:ext uri="{FF2B5EF4-FFF2-40B4-BE49-F238E27FC236}">
                <a16:creationId xmlns:a16="http://schemas.microsoft.com/office/drawing/2014/main" id="{81446F44-4D9E-4CAD-B185-BA0743772BBE}"/>
              </a:ext>
            </a:extLst>
          </p:cNvPr>
          <p:cNvPicPr>
            <a:picLocks noChangeAspect="1"/>
          </p:cNvPicPr>
          <p:nvPr/>
        </p:nvPicPr>
        <p:blipFill>
          <a:blip r:embed="rId3"/>
          <a:stretch>
            <a:fillRect/>
          </a:stretch>
        </p:blipFill>
        <p:spPr>
          <a:xfrm>
            <a:off x="4152652" y="863600"/>
            <a:ext cx="2857748" cy="4701947"/>
          </a:xfrm>
          <a:prstGeom prst="rect">
            <a:avLst/>
          </a:prstGeom>
        </p:spPr>
      </p:pic>
      <p:pic>
        <p:nvPicPr>
          <p:cNvPr id="10" name="Рисунок 9">
            <a:extLst>
              <a:ext uri="{FF2B5EF4-FFF2-40B4-BE49-F238E27FC236}">
                <a16:creationId xmlns:a16="http://schemas.microsoft.com/office/drawing/2014/main" id="{8F9665E9-19D9-4C67-85CE-D5DBF2B6161C}"/>
              </a:ext>
            </a:extLst>
          </p:cNvPr>
          <p:cNvPicPr>
            <a:picLocks noChangeAspect="1"/>
          </p:cNvPicPr>
          <p:nvPr/>
        </p:nvPicPr>
        <p:blipFill>
          <a:blip r:embed="rId4"/>
          <a:stretch>
            <a:fillRect/>
          </a:stretch>
        </p:blipFill>
        <p:spPr>
          <a:xfrm>
            <a:off x="1863357" y="2512381"/>
            <a:ext cx="1545403" cy="2362704"/>
          </a:xfrm>
          <a:prstGeom prst="rect">
            <a:avLst/>
          </a:prstGeom>
        </p:spPr>
      </p:pic>
      <p:pic>
        <p:nvPicPr>
          <p:cNvPr id="13" name="Рисунок 12">
            <a:extLst>
              <a:ext uri="{FF2B5EF4-FFF2-40B4-BE49-F238E27FC236}">
                <a16:creationId xmlns:a16="http://schemas.microsoft.com/office/drawing/2014/main" id="{EAA8D835-D7C6-4B82-9D6E-01FD1ABD622D}"/>
              </a:ext>
            </a:extLst>
          </p:cNvPr>
          <p:cNvPicPr>
            <a:picLocks noChangeAspect="1"/>
          </p:cNvPicPr>
          <p:nvPr/>
        </p:nvPicPr>
        <p:blipFill>
          <a:blip r:embed="rId5"/>
          <a:stretch>
            <a:fillRect/>
          </a:stretch>
        </p:blipFill>
        <p:spPr>
          <a:xfrm>
            <a:off x="166356" y="2682856"/>
            <a:ext cx="1613485" cy="1063433"/>
          </a:xfrm>
          <a:prstGeom prst="rect">
            <a:avLst/>
          </a:prstGeom>
        </p:spPr>
      </p:pic>
      <p:pic>
        <p:nvPicPr>
          <p:cNvPr id="15" name="Рисунок 14">
            <a:extLst>
              <a:ext uri="{FF2B5EF4-FFF2-40B4-BE49-F238E27FC236}">
                <a16:creationId xmlns:a16="http://schemas.microsoft.com/office/drawing/2014/main" id="{8EC053E7-FA3B-46B7-B79C-ECEC350C8038}"/>
              </a:ext>
            </a:extLst>
          </p:cNvPr>
          <p:cNvPicPr>
            <a:picLocks noChangeAspect="1"/>
          </p:cNvPicPr>
          <p:nvPr/>
        </p:nvPicPr>
        <p:blipFill>
          <a:blip r:embed="rId6"/>
          <a:stretch>
            <a:fillRect/>
          </a:stretch>
        </p:blipFill>
        <p:spPr>
          <a:xfrm>
            <a:off x="7122127" y="854731"/>
            <a:ext cx="2354577" cy="3853511"/>
          </a:xfrm>
          <a:prstGeom prst="rect">
            <a:avLst/>
          </a:prstGeom>
        </p:spPr>
      </p:pic>
      <p:pic>
        <p:nvPicPr>
          <p:cNvPr id="18" name="Рисунок 17">
            <a:extLst>
              <a:ext uri="{FF2B5EF4-FFF2-40B4-BE49-F238E27FC236}">
                <a16:creationId xmlns:a16="http://schemas.microsoft.com/office/drawing/2014/main" id="{A7F5321C-21D8-4B51-A6A3-50CA07231906}"/>
              </a:ext>
            </a:extLst>
          </p:cNvPr>
          <p:cNvPicPr>
            <a:picLocks noChangeAspect="1"/>
          </p:cNvPicPr>
          <p:nvPr/>
        </p:nvPicPr>
        <p:blipFill>
          <a:blip r:embed="rId7"/>
          <a:stretch>
            <a:fillRect/>
          </a:stretch>
        </p:blipFill>
        <p:spPr>
          <a:xfrm>
            <a:off x="9560220" y="1076313"/>
            <a:ext cx="2631780" cy="4250290"/>
          </a:xfrm>
          <a:prstGeom prst="rect">
            <a:avLst/>
          </a:prstGeom>
        </p:spPr>
      </p:pic>
      <p:sp>
        <p:nvSpPr>
          <p:cNvPr id="2" name="Заголовок 1">
            <a:extLst>
              <a:ext uri="{FF2B5EF4-FFF2-40B4-BE49-F238E27FC236}">
                <a16:creationId xmlns:a16="http://schemas.microsoft.com/office/drawing/2014/main" id="{11F9BC74-17F2-407C-9D4C-6711D8F48F07}"/>
              </a:ext>
            </a:extLst>
          </p:cNvPr>
          <p:cNvSpPr>
            <a:spLocks noGrp="1"/>
          </p:cNvSpPr>
          <p:nvPr>
            <p:ph type="title"/>
          </p:nvPr>
        </p:nvSpPr>
        <p:spPr>
          <a:xfrm>
            <a:off x="547772" y="205314"/>
            <a:ext cx="11096456" cy="5714829"/>
          </a:xfrm>
        </p:spPr>
        <p:txBody>
          <a:bodyPr anchor="t"/>
          <a:lstStyle/>
          <a:p>
            <a:pPr algn="r"/>
            <a:r>
              <a:rPr lang="he-IL" cap="none" dirty="0">
                <a:solidFill>
                  <a:schemeClr val="bg1"/>
                </a:solidFill>
              </a:rPr>
              <a:t>תיאור האפלקציה</a:t>
            </a:r>
            <a:endParaRPr lang="ru-RU" cap="none" dirty="0">
              <a:solidFill>
                <a:schemeClr val="bg1"/>
              </a:solidFill>
            </a:endParaRPr>
          </a:p>
        </p:txBody>
      </p:sp>
      <p:cxnSp>
        <p:nvCxnSpPr>
          <p:cNvPr id="9" name="Прямая соединительная линия 8">
            <a:extLst>
              <a:ext uri="{FF2B5EF4-FFF2-40B4-BE49-F238E27FC236}">
                <a16:creationId xmlns:a16="http://schemas.microsoft.com/office/drawing/2014/main" id="{80969949-418F-4010-909B-AD510D6A7C70}"/>
              </a:ext>
            </a:extLst>
          </p:cNvPr>
          <p:cNvCxnSpPr/>
          <p:nvPr/>
        </p:nvCxnSpPr>
        <p:spPr>
          <a:xfrm>
            <a:off x="3000127" y="1291275"/>
            <a:ext cx="2305050" cy="0"/>
          </a:xfrm>
          <a:prstGeom prst="line">
            <a:avLst/>
          </a:prstGeom>
          <a:ln w="28575">
            <a:solidFill>
              <a:schemeClr val="bg1">
                <a:alpha val="60000"/>
              </a:schemeClr>
            </a:solidFill>
          </a:ln>
        </p:spPr>
        <p:style>
          <a:lnRef idx="1">
            <a:schemeClr val="dk1"/>
          </a:lnRef>
          <a:fillRef idx="0">
            <a:schemeClr val="dk1"/>
          </a:fillRef>
          <a:effectRef idx="0">
            <a:schemeClr val="dk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27E2CE6F-626E-4264-B029-B12AC6B2D385}"/>
              </a:ext>
            </a:extLst>
          </p:cNvPr>
          <p:cNvCxnSpPr/>
          <p:nvPr/>
        </p:nvCxnSpPr>
        <p:spPr>
          <a:xfrm flipH="1">
            <a:off x="3231472" y="4722920"/>
            <a:ext cx="1198485"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14" name="Рисунок 13">
            <a:extLst>
              <a:ext uri="{FF2B5EF4-FFF2-40B4-BE49-F238E27FC236}">
                <a16:creationId xmlns:a16="http://schemas.microsoft.com/office/drawing/2014/main" id="{EC81B640-95FA-432D-8383-CD5E30CFE5CF}"/>
              </a:ext>
            </a:extLst>
          </p:cNvPr>
          <p:cNvPicPr>
            <a:picLocks noChangeAspect="1"/>
          </p:cNvPicPr>
          <p:nvPr/>
        </p:nvPicPr>
        <p:blipFill>
          <a:blip r:embed="rId8"/>
          <a:stretch>
            <a:fillRect/>
          </a:stretch>
        </p:blipFill>
        <p:spPr>
          <a:xfrm>
            <a:off x="0" y="3983716"/>
            <a:ext cx="2308195" cy="739204"/>
          </a:xfrm>
          <a:prstGeom prst="rect">
            <a:avLst/>
          </a:prstGeom>
        </p:spPr>
      </p:pic>
      <p:cxnSp>
        <p:nvCxnSpPr>
          <p:cNvPr id="17" name="Прямая соединительная линия 16">
            <a:extLst>
              <a:ext uri="{FF2B5EF4-FFF2-40B4-BE49-F238E27FC236}">
                <a16:creationId xmlns:a16="http://schemas.microsoft.com/office/drawing/2014/main" id="{D8316F05-F649-41FD-9665-9547B81E3EDF}"/>
              </a:ext>
            </a:extLst>
          </p:cNvPr>
          <p:cNvCxnSpPr/>
          <p:nvPr/>
        </p:nvCxnSpPr>
        <p:spPr>
          <a:xfrm flipV="1">
            <a:off x="6702641" y="3968318"/>
            <a:ext cx="612559" cy="683356"/>
          </a:xfrm>
          <a:prstGeom prst="line">
            <a:avLst/>
          </a:prstGeom>
          <a:ln w="38100">
            <a:solidFill>
              <a:schemeClr val="bg1">
                <a:alpha val="60000"/>
              </a:schemeClr>
            </a:solidFill>
          </a:ln>
        </p:spPr>
        <p:style>
          <a:lnRef idx="1">
            <a:schemeClr val="dk1"/>
          </a:lnRef>
          <a:fillRef idx="0">
            <a:schemeClr val="dk1"/>
          </a:fillRef>
          <a:effectRef idx="0">
            <a:schemeClr val="dk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11BDA4F5-DC71-4717-A9DD-D4D93BC74949}"/>
              </a:ext>
            </a:extLst>
          </p:cNvPr>
          <p:cNvCxnSpPr>
            <a:cxnSpLocks/>
          </p:cNvCxnSpPr>
          <p:nvPr/>
        </p:nvCxnSpPr>
        <p:spPr>
          <a:xfrm flipV="1">
            <a:off x="5654260" y="5015883"/>
            <a:ext cx="4199954" cy="1"/>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22" name="Рисунок 21">
            <a:extLst>
              <a:ext uri="{FF2B5EF4-FFF2-40B4-BE49-F238E27FC236}">
                <a16:creationId xmlns:a16="http://schemas.microsoft.com/office/drawing/2014/main" id="{E04021CE-E581-48EF-869E-0E62ED478F4D}"/>
              </a:ext>
            </a:extLst>
          </p:cNvPr>
          <p:cNvPicPr>
            <a:picLocks noChangeAspect="1"/>
          </p:cNvPicPr>
          <p:nvPr/>
        </p:nvPicPr>
        <p:blipFill>
          <a:blip r:embed="rId9"/>
          <a:stretch>
            <a:fillRect/>
          </a:stretch>
        </p:blipFill>
        <p:spPr>
          <a:xfrm>
            <a:off x="7662915" y="5142681"/>
            <a:ext cx="1383431" cy="895399"/>
          </a:xfrm>
          <a:prstGeom prst="rect">
            <a:avLst/>
          </a:prstGeom>
        </p:spPr>
      </p:pic>
      <p:cxnSp>
        <p:nvCxnSpPr>
          <p:cNvPr id="24" name="Прямая соединительная линия 23">
            <a:extLst>
              <a:ext uri="{FF2B5EF4-FFF2-40B4-BE49-F238E27FC236}">
                <a16:creationId xmlns:a16="http://schemas.microsoft.com/office/drawing/2014/main" id="{0DAE7D1D-9FFC-4349-AACC-5A2DEC68F480}"/>
              </a:ext>
            </a:extLst>
          </p:cNvPr>
          <p:cNvCxnSpPr/>
          <p:nvPr/>
        </p:nvCxnSpPr>
        <p:spPr>
          <a:xfrm>
            <a:off x="6655676" y="5323525"/>
            <a:ext cx="1201062"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16" name="Прямоугольник 15">
            <a:extLst>
              <a:ext uri="{FF2B5EF4-FFF2-40B4-BE49-F238E27FC236}">
                <a16:creationId xmlns:a16="http://schemas.microsoft.com/office/drawing/2014/main" id="{986D5D68-928C-4F24-A702-6CAD08099C26}"/>
              </a:ext>
            </a:extLst>
          </p:cNvPr>
          <p:cNvSpPr/>
          <p:nvPr/>
        </p:nvSpPr>
        <p:spPr>
          <a:xfrm>
            <a:off x="11642907" y="87377"/>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2434480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96BB737-721C-47EB-9CEE-65CA529AE25C}"/>
              </a:ext>
            </a:extLst>
          </p:cNvPr>
          <p:cNvPicPr>
            <a:picLocks noChangeAspect="1"/>
          </p:cNvPicPr>
          <p:nvPr/>
        </p:nvPicPr>
        <p:blipFill>
          <a:blip r:embed="rId2"/>
          <a:stretch>
            <a:fillRect/>
          </a:stretch>
        </p:blipFill>
        <p:spPr>
          <a:xfrm>
            <a:off x="3364294" y="3477493"/>
            <a:ext cx="2868146" cy="2217612"/>
          </a:xfrm>
          <a:prstGeom prst="rect">
            <a:avLst/>
          </a:prstGeom>
        </p:spPr>
      </p:pic>
      <p:pic>
        <p:nvPicPr>
          <p:cNvPr id="7" name="Рисунок 6">
            <a:extLst>
              <a:ext uri="{FF2B5EF4-FFF2-40B4-BE49-F238E27FC236}">
                <a16:creationId xmlns:a16="http://schemas.microsoft.com/office/drawing/2014/main" id="{7A6F6F91-EF89-4DEB-BE7B-E36E26A201F7}"/>
              </a:ext>
            </a:extLst>
          </p:cNvPr>
          <p:cNvPicPr>
            <a:picLocks noChangeAspect="1"/>
          </p:cNvPicPr>
          <p:nvPr/>
        </p:nvPicPr>
        <p:blipFill>
          <a:blip r:embed="rId3"/>
          <a:stretch>
            <a:fillRect/>
          </a:stretch>
        </p:blipFill>
        <p:spPr>
          <a:xfrm>
            <a:off x="201288" y="1164469"/>
            <a:ext cx="2757838" cy="4885665"/>
          </a:xfrm>
          <a:prstGeom prst="rect">
            <a:avLst/>
          </a:prstGeom>
        </p:spPr>
      </p:pic>
      <p:sp>
        <p:nvSpPr>
          <p:cNvPr id="2" name="Заголовок 1">
            <a:extLst>
              <a:ext uri="{FF2B5EF4-FFF2-40B4-BE49-F238E27FC236}">
                <a16:creationId xmlns:a16="http://schemas.microsoft.com/office/drawing/2014/main" id="{18357317-5520-44B3-90EC-CC889EB26632}"/>
              </a:ext>
            </a:extLst>
          </p:cNvPr>
          <p:cNvSpPr>
            <a:spLocks noGrp="1"/>
          </p:cNvSpPr>
          <p:nvPr>
            <p:ph type="title"/>
          </p:nvPr>
        </p:nvSpPr>
        <p:spPr>
          <a:xfrm>
            <a:off x="684212" y="239698"/>
            <a:ext cx="11096456" cy="6125592"/>
          </a:xfrm>
        </p:spPr>
        <p:txBody>
          <a:bodyPr anchor="t">
            <a:normAutofit/>
          </a:bodyPr>
          <a:lstStyle/>
          <a:p>
            <a:pPr algn="r" rtl="1"/>
            <a:r>
              <a:rPr lang="he-IL" dirty="0">
                <a:solidFill>
                  <a:schemeClr val="bg1"/>
                </a:solidFill>
              </a:rPr>
              <a:t>תיאור האפלקציה</a:t>
            </a:r>
            <a:br>
              <a:rPr lang="he-IL" dirty="0">
                <a:solidFill>
                  <a:schemeClr val="bg1"/>
                </a:solidFill>
              </a:rPr>
            </a:br>
            <a:endParaRPr lang="ru-RU" dirty="0">
              <a:solidFill>
                <a:schemeClr val="bg1"/>
              </a:solidFill>
            </a:endParaRPr>
          </a:p>
        </p:txBody>
      </p:sp>
      <p:pic>
        <p:nvPicPr>
          <p:cNvPr id="4" name="Рисунок 3">
            <a:extLst>
              <a:ext uri="{FF2B5EF4-FFF2-40B4-BE49-F238E27FC236}">
                <a16:creationId xmlns:a16="http://schemas.microsoft.com/office/drawing/2014/main" id="{1B58E332-717C-4062-82F5-627168B79807}"/>
              </a:ext>
            </a:extLst>
          </p:cNvPr>
          <p:cNvPicPr>
            <a:picLocks noChangeAspect="1"/>
          </p:cNvPicPr>
          <p:nvPr/>
        </p:nvPicPr>
        <p:blipFill>
          <a:blip r:embed="rId4"/>
          <a:stretch>
            <a:fillRect/>
          </a:stretch>
        </p:blipFill>
        <p:spPr>
          <a:xfrm>
            <a:off x="279044" y="239698"/>
            <a:ext cx="1104996" cy="723963"/>
          </a:xfrm>
          <a:prstGeom prst="rect">
            <a:avLst/>
          </a:prstGeom>
        </p:spPr>
      </p:pic>
      <p:pic>
        <p:nvPicPr>
          <p:cNvPr id="6" name="Рисунок 5">
            <a:extLst>
              <a:ext uri="{FF2B5EF4-FFF2-40B4-BE49-F238E27FC236}">
                <a16:creationId xmlns:a16="http://schemas.microsoft.com/office/drawing/2014/main" id="{52DA45C3-B973-4067-B1D8-53A6F79F1A72}"/>
              </a:ext>
            </a:extLst>
          </p:cNvPr>
          <p:cNvPicPr>
            <a:picLocks noChangeAspect="1"/>
          </p:cNvPicPr>
          <p:nvPr/>
        </p:nvPicPr>
        <p:blipFill>
          <a:blip r:embed="rId5"/>
          <a:stretch>
            <a:fillRect/>
          </a:stretch>
        </p:blipFill>
        <p:spPr>
          <a:xfrm>
            <a:off x="3191430" y="153609"/>
            <a:ext cx="2133785" cy="2804403"/>
          </a:xfrm>
          <a:prstGeom prst="rect">
            <a:avLst/>
          </a:prstGeom>
        </p:spPr>
      </p:pic>
      <p:cxnSp>
        <p:nvCxnSpPr>
          <p:cNvPr id="8" name="Прямая соединительная линия 7">
            <a:extLst>
              <a:ext uri="{FF2B5EF4-FFF2-40B4-BE49-F238E27FC236}">
                <a16:creationId xmlns:a16="http://schemas.microsoft.com/office/drawing/2014/main" id="{865C837C-6B77-4D0F-971C-D1F9EBE49E20}"/>
              </a:ext>
            </a:extLst>
          </p:cNvPr>
          <p:cNvCxnSpPr/>
          <p:nvPr/>
        </p:nvCxnSpPr>
        <p:spPr>
          <a:xfrm>
            <a:off x="684212" y="834501"/>
            <a:ext cx="0" cy="470516"/>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10" name="Соединитель: уступ 9">
            <a:extLst>
              <a:ext uri="{FF2B5EF4-FFF2-40B4-BE49-F238E27FC236}">
                <a16:creationId xmlns:a16="http://schemas.microsoft.com/office/drawing/2014/main" id="{1726CFEF-1721-4500-9067-A496D020A30C}"/>
              </a:ext>
            </a:extLst>
          </p:cNvPr>
          <p:cNvCxnSpPr/>
          <p:nvPr/>
        </p:nvCxnSpPr>
        <p:spPr>
          <a:xfrm flipV="1">
            <a:off x="1568388" y="601679"/>
            <a:ext cx="1623042" cy="1085078"/>
          </a:xfrm>
          <a:prstGeom prst="bentConnector3">
            <a:avLst>
              <a:gd name="adj1" fmla="val 772"/>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12" name="Рисунок 11">
            <a:extLst>
              <a:ext uri="{FF2B5EF4-FFF2-40B4-BE49-F238E27FC236}">
                <a16:creationId xmlns:a16="http://schemas.microsoft.com/office/drawing/2014/main" id="{39FAFAC4-9574-4B6F-8706-D0A42BE6CAEA}"/>
              </a:ext>
            </a:extLst>
          </p:cNvPr>
          <p:cNvPicPr>
            <a:picLocks noChangeAspect="1"/>
          </p:cNvPicPr>
          <p:nvPr/>
        </p:nvPicPr>
        <p:blipFill>
          <a:blip r:embed="rId6"/>
          <a:stretch>
            <a:fillRect/>
          </a:stretch>
        </p:blipFill>
        <p:spPr>
          <a:xfrm>
            <a:off x="5458417" y="9054"/>
            <a:ext cx="2979678" cy="1849541"/>
          </a:xfrm>
          <a:prstGeom prst="rect">
            <a:avLst/>
          </a:prstGeom>
        </p:spPr>
      </p:pic>
      <p:cxnSp>
        <p:nvCxnSpPr>
          <p:cNvPr id="14" name="Соединитель: уступ 13">
            <a:extLst>
              <a:ext uri="{FF2B5EF4-FFF2-40B4-BE49-F238E27FC236}">
                <a16:creationId xmlns:a16="http://schemas.microsoft.com/office/drawing/2014/main" id="{A7995359-A231-476A-8A2B-A8D110BB0F52}"/>
              </a:ext>
            </a:extLst>
          </p:cNvPr>
          <p:cNvCxnSpPr>
            <a:cxnSpLocks/>
          </p:cNvCxnSpPr>
          <p:nvPr/>
        </p:nvCxnSpPr>
        <p:spPr>
          <a:xfrm flipV="1">
            <a:off x="1845906" y="38890"/>
            <a:ext cx="3612511" cy="1647867"/>
          </a:xfrm>
          <a:prstGeom prst="bentConnector3">
            <a:avLst>
              <a:gd name="adj1" fmla="val 359"/>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17" name="Соединитель: уступ 16">
            <a:extLst>
              <a:ext uri="{FF2B5EF4-FFF2-40B4-BE49-F238E27FC236}">
                <a16:creationId xmlns:a16="http://schemas.microsoft.com/office/drawing/2014/main" id="{3224DAAB-816C-4435-B5EB-0722891AE1D3}"/>
              </a:ext>
            </a:extLst>
          </p:cNvPr>
          <p:cNvCxnSpPr>
            <a:cxnSpLocks/>
          </p:cNvCxnSpPr>
          <p:nvPr/>
        </p:nvCxnSpPr>
        <p:spPr>
          <a:xfrm flipV="1">
            <a:off x="831542" y="4507026"/>
            <a:ext cx="4626875" cy="1085906"/>
          </a:xfrm>
          <a:prstGeom prst="bentConnector3">
            <a:avLst>
              <a:gd name="adj1" fmla="val 50384"/>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0FDEEE66-197E-4463-A177-C08790116EE4}"/>
              </a:ext>
            </a:extLst>
          </p:cNvPr>
          <p:cNvSpPr/>
          <p:nvPr/>
        </p:nvSpPr>
        <p:spPr>
          <a:xfrm>
            <a:off x="11627807" y="-4081"/>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pic>
        <p:nvPicPr>
          <p:cNvPr id="9" name="Рисунок 8">
            <a:extLst>
              <a:ext uri="{FF2B5EF4-FFF2-40B4-BE49-F238E27FC236}">
                <a16:creationId xmlns:a16="http://schemas.microsoft.com/office/drawing/2014/main" id="{AA46787E-FEB8-4026-9845-04FF46A12E33}"/>
              </a:ext>
            </a:extLst>
          </p:cNvPr>
          <p:cNvPicPr>
            <a:picLocks noChangeAspect="1"/>
          </p:cNvPicPr>
          <p:nvPr/>
        </p:nvPicPr>
        <p:blipFill>
          <a:blip r:embed="rId7"/>
          <a:stretch>
            <a:fillRect/>
          </a:stretch>
        </p:blipFill>
        <p:spPr>
          <a:xfrm>
            <a:off x="6814715" y="2246218"/>
            <a:ext cx="2423370" cy="3959719"/>
          </a:xfrm>
          <a:prstGeom prst="rect">
            <a:avLst/>
          </a:prstGeom>
        </p:spPr>
      </p:pic>
    </p:spTree>
    <p:extLst>
      <p:ext uri="{BB962C8B-B14F-4D97-AF65-F5344CB8AC3E}">
        <p14:creationId xmlns:p14="http://schemas.microsoft.com/office/powerpoint/2010/main" val="529125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CDAAB2-5758-4A63-BF21-BEC29461DDBD}"/>
              </a:ext>
            </a:extLst>
          </p:cNvPr>
          <p:cNvSpPr>
            <a:spLocks noGrp="1"/>
          </p:cNvSpPr>
          <p:nvPr>
            <p:ph type="title"/>
          </p:nvPr>
        </p:nvSpPr>
        <p:spPr>
          <a:xfrm>
            <a:off x="684212" y="870012"/>
            <a:ext cx="10661450" cy="4554243"/>
          </a:xfrm>
        </p:spPr>
        <p:txBody>
          <a:bodyPr anchor="t"/>
          <a:lstStyle/>
          <a:p>
            <a:pPr algn="r">
              <a:lnSpc>
                <a:spcPct val="150000"/>
              </a:lnSpc>
            </a:pPr>
            <a:r>
              <a:rPr lang="he-IL" dirty="0">
                <a:solidFill>
                  <a:schemeClr val="bg1"/>
                </a:solidFill>
              </a:rPr>
              <a:t>                                   </a:t>
            </a:r>
            <a:r>
              <a:rPr lang="he-IL" b="1" dirty="0">
                <a:solidFill>
                  <a:schemeClr val="bg1"/>
                </a:solidFill>
              </a:rPr>
              <a:t>תיאור החברה</a:t>
            </a:r>
            <a:br>
              <a:rPr lang="he-IL" dirty="0"/>
            </a:br>
            <a:br>
              <a:rPr lang="he-IL" dirty="0"/>
            </a:br>
            <a:r>
              <a:rPr lang="he-IL" sz="1800" dirty="0">
                <a:solidFill>
                  <a:schemeClr val="bg1"/>
                </a:solidFill>
              </a:rPr>
              <a:t>* החברה הוקמה 01/11/2021</a:t>
            </a:r>
            <a:br>
              <a:rPr lang="he-IL" sz="1800" dirty="0"/>
            </a:br>
            <a:r>
              <a:rPr lang="he-IL" sz="1800" dirty="0">
                <a:solidFill>
                  <a:schemeClr val="bg1"/>
                </a:solidFill>
              </a:rPr>
              <a:t>* מיקום: קרית המדע 3, אריאל</a:t>
            </a:r>
            <a:br>
              <a:rPr lang="he-IL" sz="1800" dirty="0">
                <a:solidFill>
                  <a:schemeClr val="bg1"/>
                </a:solidFill>
              </a:rPr>
            </a:br>
            <a:r>
              <a:rPr lang="he-IL" sz="1800" dirty="0">
                <a:solidFill>
                  <a:schemeClr val="bg1"/>
                </a:solidFill>
              </a:rPr>
              <a:t>* קזינו אונליין ישראל</a:t>
            </a:r>
            <a:br>
              <a:rPr lang="he-IL" sz="1800" dirty="0">
                <a:solidFill>
                  <a:schemeClr val="bg1"/>
                </a:solidFill>
              </a:rPr>
            </a:br>
            <a:r>
              <a:rPr lang="he-IL" sz="1800" dirty="0">
                <a:solidFill>
                  <a:schemeClr val="bg1"/>
                </a:solidFill>
              </a:rPr>
              <a:t>* מנהלי החברה: בר שטלמן, יוגב צ'פרוט, איריס רבץ</a:t>
            </a:r>
            <a:endParaRPr lang="ru-RU" dirty="0">
              <a:solidFill>
                <a:schemeClr val="bg1"/>
              </a:solidFill>
            </a:endParaRPr>
          </a:p>
        </p:txBody>
      </p:sp>
      <p:pic>
        <p:nvPicPr>
          <p:cNvPr id="4" name="Рисунок 3">
            <a:extLst>
              <a:ext uri="{FF2B5EF4-FFF2-40B4-BE49-F238E27FC236}">
                <a16:creationId xmlns:a16="http://schemas.microsoft.com/office/drawing/2014/main" id="{5F39134A-7473-438A-841D-5F27A6F6EA5D}"/>
              </a:ext>
            </a:extLst>
          </p:cNvPr>
          <p:cNvPicPr>
            <a:picLocks noChangeAspect="1"/>
          </p:cNvPicPr>
          <p:nvPr/>
        </p:nvPicPr>
        <p:blipFill>
          <a:blip r:embed="rId2"/>
          <a:stretch>
            <a:fillRect/>
          </a:stretch>
        </p:blipFill>
        <p:spPr>
          <a:xfrm>
            <a:off x="1743293" y="1876016"/>
            <a:ext cx="3276659" cy="2549756"/>
          </a:xfrm>
          <a:prstGeom prst="rect">
            <a:avLst/>
          </a:prstGeom>
        </p:spPr>
      </p:pic>
      <p:sp>
        <p:nvSpPr>
          <p:cNvPr id="5" name="Прямоугольник 4">
            <a:extLst>
              <a:ext uri="{FF2B5EF4-FFF2-40B4-BE49-F238E27FC236}">
                <a16:creationId xmlns:a16="http://schemas.microsoft.com/office/drawing/2014/main" id="{288B60C6-7B7D-4CF3-A2D8-06917CB065F4}"/>
              </a:ext>
            </a:extLst>
          </p:cNvPr>
          <p:cNvSpPr/>
          <p:nvPr/>
        </p:nvSpPr>
        <p:spPr>
          <a:xfrm>
            <a:off x="1743293" y="1876016"/>
            <a:ext cx="3276659" cy="2549756"/>
          </a:xfrm>
          <a:prstGeom prst="rect">
            <a:avLst/>
          </a:prstGeom>
          <a:noFill/>
          <a:ln w="76200">
            <a:solidFill>
              <a:schemeClr val="tx2">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sp>
        <p:nvSpPr>
          <p:cNvPr id="6" name="Прямоугольник 5">
            <a:extLst>
              <a:ext uri="{FF2B5EF4-FFF2-40B4-BE49-F238E27FC236}">
                <a16:creationId xmlns:a16="http://schemas.microsoft.com/office/drawing/2014/main" id="{5F5A2A4A-33C4-4BFE-BDC0-11EB0E89DA16}"/>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533906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5A1A64-2E15-4E5F-B689-AAEEA87D6A1A}"/>
              </a:ext>
            </a:extLst>
          </p:cNvPr>
          <p:cNvSpPr>
            <a:spLocks noGrp="1"/>
          </p:cNvSpPr>
          <p:nvPr>
            <p:ph type="title"/>
          </p:nvPr>
        </p:nvSpPr>
        <p:spPr>
          <a:xfrm>
            <a:off x="684211" y="443883"/>
            <a:ext cx="11176356" cy="6248993"/>
          </a:xfrm>
        </p:spPr>
        <p:txBody>
          <a:bodyPr anchor="t"/>
          <a:lstStyle/>
          <a:p>
            <a:pPr algn="r"/>
            <a:r>
              <a:rPr lang="he-IL" dirty="0">
                <a:solidFill>
                  <a:schemeClr val="bg1"/>
                </a:solidFill>
              </a:rPr>
              <a:t>תיאור האפלקציה</a:t>
            </a:r>
            <a:r>
              <a:rPr lang="en-US" dirty="0">
                <a:solidFill>
                  <a:schemeClr val="bg1"/>
                </a:solidFill>
              </a:rPr>
              <a:t> </a:t>
            </a:r>
            <a:br>
              <a:rPr lang="he-IL" dirty="0">
                <a:solidFill>
                  <a:schemeClr val="bg1"/>
                </a:solidFill>
              </a:rPr>
            </a:br>
            <a:br>
              <a:rPr lang="en-US" dirty="0">
                <a:solidFill>
                  <a:schemeClr val="bg1"/>
                </a:solidFill>
              </a:rPr>
            </a:br>
            <a:endParaRPr lang="ru-RU" dirty="0">
              <a:solidFill>
                <a:schemeClr val="bg1"/>
              </a:solidFill>
            </a:endParaRPr>
          </a:p>
        </p:txBody>
      </p:sp>
      <p:pic>
        <p:nvPicPr>
          <p:cNvPr id="3" name="Рисунок 2">
            <a:extLst>
              <a:ext uri="{FF2B5EF4-FFF2-40B4-BE49-F238E27FC236}">
                <a16:creationId xmlns:a16="http://schemas.microsoft.com/office/drawing/2014/main" id="{598A3BE0-E756-438D-A02B-34DAB2BB90B8}"/>
              </a:ext>
            </a:extLst>
          </p:cNvPr>
          <p:cNvPicPr>
            <a:picLocks noChangeAspect="1"/>
          </p:cNvPicPr>
          <p:nvPr/>
        </p:nvPicPr>
        <p:blipFill>
          <a:blip r:embed="rId2"/>
          <a:stretch>
            <a:fillRect/>
          </a:stretch>
        </p:blipFill>
        <p:spPr>
          <a:xfrm>
            <a:off x="3407509" y="796761"/>
            <a:ext cx="2842506" cy="4694327"/>
          </a:xfrm>
          <a:prstGeom prst="rect">
            <a:avLst/>
          </a:prstGeom>
        </p:spPr>
      </p:pic>
      <p:pic>
        <p:nvPicPr>
          <p:cNvPr id="4" name="Рисунок 3">
            <a:extLst>
              <a:ext uri="{FF2B5EF4-FFF2-40B4-BE49-F238E27FC236}">
                <a16:creationId xmlns:a16="http://schemas.microsoft.com/office/drawing/2014/main" id="{E787F458-A93B-43B5-8A9F-08D7F7AC33FC}"/>
              </a:ext>
            </a:extLst>
          </p:cNvPr>
          <p:cNvPicPr>
            <a:picLocks noChangeAspect="1"/>
          </p:cNvPicPr>
          <p:nvPr/>
        </p:nvPicPr>
        <p:blipFill>
          <a:blip r:embed="rId3"/>
          <a:stretch>
            <a:fillRect/>
          </a:stretch>
        </p:blipFill>
        <p:spPr>
          <a:xfrm>
            <a:off x="6419405" y="165124"/>
            <a:ext cx="1623160" cy="3629191"/>
          </a:xfrm>
          <a:prstGeom prst="rect">
            <a:avLst/>
          </a:prstGeom>
        </p:spPr>
      </p:pic>
      <p:cxnSp>
        <p:nvCxnSpPr>
          <p:cNvPr id="6" name="Прямая соединительная линия 5">
            <a:extLst>
              <a:ext uri="{FF2B5EF4-FFF2-40B4-BE49-F238E27FC236}">
                <a16:creationId xmlns:a16="http://schemas.microsoft.com/office/drawing/2014/main" id="{AB619F56-5DDE-4B93-8413-B7F2AEF277AA}"/>
              </a:ext>
            </a:extLst>
          </p:cNvPr>
          <p:cNvCxnSpPr>
            <a:cxnSpLocks/>
          </p:cNvCxnSpPr>
          <p:nvPr/>
        </p:nvCxnSpPr>
        <p:spPr>
          <a:xfrm>
            <a:off x="5890611" y="1727447"/>
            <a:ext cx="891929"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7" name="Рисунок 6">
            <a:extLst>
              <a:ext uri="{FF2B5EF4-FFF2-40B4-BE49-F238E27FC236}">
                <a16:creationId xmlns:a16="http://schemas.microsoft.com/office/drawing/2014/main" id="{B4A91EA7-B826-4CEE-9AAC-C22B530DFDA6}"/>
              </a:ext>
            </a:extLst>
          </p:cNvPr>
          <p:cNvPicPr>
            <a:picLocks noChangeAspect="1"/>
          </p:cNvPicPr>
          <p:nvPr/>
        </p:nvPicPr>
        <p:blipFill>
          <a:blip r:embed="rId4"/>
          <a:stretch>
            <a:fillRect/>
          </a:stretch>
        </p:blipFill>
        <p:spPr>
          <a:xfrm>
            <a:off x="1254725" y="460801"/>
            <a:ext cx="1544491" cy="2533292"/>
          </a:xfrm>
          <a:prstGeom prst="rect">
            <a:avLst/>
          </a:prstGeom>
        </p:spPr>
      </p:pic>
      <p:cxnSp>
        <p:nvCxnSpPr>
          <p:cNvPr id="9" name="Прямая соединительная линия 8">
            <a:extLst>
              <a:ext uri="{FF2B5EF4-FFF2-40B4-BE49-F238E27FC236}">
                <a16:creationId xmlns:a16="http://schemas.microsoft.com/office/drawing/2014/main" id="{BA3D1AB6-AE3C-4DDB-A096-D6736BE502B1}"/>
              </a:ext>
            </a:extLst>
          </p:cNvPr>
          <p:cNvCxnSpPr/>
          <p:nvPr/>
        </p:nvCxnSpPr>
        <p:spPr>
          <a:xfrm flipH="1">
            <a:off x="2690975" y="1727447"/>
            <a:ext cx="886726"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10" name="Рисунок 9">
            <a:extLst>
              <a:ext uri="{FF2B5EF4-FFF2-40B4-BE49-F238E27FC236}">
                <a16:creationId xmlns:a16="http://schemas.microsoft.com/office/drawing/2014/main" id="{36BABC19-511F-4EB4-B0A8-9DDF0CC58CDB}"/>
              </a:ext>
            </a:extLst>
          </p:cNvPr>
          <p:cNvPicPr>
            <a:picLocks noChangeAspect="1"/>
          </p:cNvPicPr>
          <p:nvPr/>
        </p:nvPicPr>
        <p:blipFill>
          <a:blip r:embed="rId5"/>
          <a:stretch>
            <a:fillRect/>
          </a:stretch>
        </p:blipFill>
        <p:spPr>
          <a:xfrm>
            <a:off x="8732150" y="1099592"/>
            <a:ext cx="2872989" cy="4701947"/>
          </a:xfrm>
          <a:prstGeom prst="rect">
            <a:avLst/>
          </a:prstGeom>
        </p:spPr>
      </p:pic>
      <p:cxnSp>
        <p:nvCxnSpPr>
          <p:cNvPr id="12" name="Прямая соединительная линия 11">
            <a:extLst>
              <a:ext uri="{FF2B5EF4-FFF2-40B4-BE49-F238E27FC236}">
                <a16:creationId xmlns:a16="http://schemas.microsoft.com/office/drawing/2014/main" id="{6E6C7A11-A6B5-4C7C-B10A-9D47C754997B}"/>
              </a:ext>
            </a:extLst>
          </p:cNvPr>
          <p:cNvCxnSpPr>
            <a:cxnSpLocks/>
          </p:cNvCxnSpPr>
          <p:nvPr/>
        </p:nvCxnSpPr>
        <p:spPr>
          <a:xfrm>
            <a:off x="7803472" y="1979720"/>
            <a:ext cx="1697553"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13" name="Рисунок 12">
            <a:extLst>
              <a:ext uri="{FF2B5EF4-FFF2-40B4-BE49-F238E27FC236}">
                <a16:creationId xmlns:a16="http://schemas.microsoft.com/office/drawing/2014/main" id="{4164B3C4-6EB0-466C-9FF4-F6296CB77121}"/>
              </a:ext>
            </a:extLst>
          </p:cNvPr>
          <p:cNvPicPr>
            <a:picLocks noChangeAspect="1"/>
          </p:cNvPicPr>
          <p:nvPr/>
        </p:nvPicPr>
        <p:blipFill>
          <a:blip r:embed="rId6"/>
          <a:stretch>
            <a:fillRect/>
          </a:stretch>
        </p:blipFill>
        <p:spPr>
          <a:xfrm>
            <a:off x="6650828" y="3883440"/>
            <a:ext cx="1623160" cy="2530677"/>
          </a:xfrm>
          <a:prstGeom prst="rect">
            <a:avLst/>
          </a:prstGeom>
        </p:spPr>
      </p:pic>
      <p:sp>
        <p:nvSpPr>
          <p:cNvPr id="15" name="Прямоугольник 14">
            <a:extLst>
              <a:ext uri="{FF2B5EF4-FFF2-40B4-BE49-F238E27FC236}">
                <a16:creationId xmlns:a16="http://schemas.microsoft.com/office/drawing/2014/main" id="{6CF36C72-E8F2-45D9-B733-B5195B597B29}"/>
              </a:ext>
            </a:extLst>
          </p:cNvPr>
          <p:cNvSpPr/>
          <p:nvPr/>
        </p:nvSpPr>
        <p:spPr>
          <a:xfrm>
            <a:off x="8460419" y="5930283"/>
            <a:ext cx="2601158" cy="483820"/>
          </a:xfrm>
          <a:prstGeom prst="rect">
            <a:avLst/>
          </a:prstGeom>
          <a:solidFill>
            <a:schemeClr val="bg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Gmail, WhatsApp…</a:t>
            </a:r>
            <a:endParaRPr lang="ru-RU" dirty="0"/>
          </a:p>
        </p:txBody>
      </p:sp>
      <p:cxnSp>
        <p:nvCxnSpPr>
          <p:cNvPr id="17" name="Прямая соединительная линия 16">
            <a:extLst>
              <a:ext uri="{FF2B5EF4-FFF2-40B4-BE49-F238E27FC236}">
                <a16:creationId xmlns:a16="http://schemas.microsoft.com/office/drawing/2014/main" id="{579F8346-53C7-4E46-ABFF-B89CBF8BD49C}"/>
              </a:ext>
            </a:extLst>
          </p:cNvPr>
          <p:cNvCxnSpPr/>
          <p:nvPr/>
        </p:nvCxnSpPr>
        <p:spPr>
          <a:xfrm flipH="1">
            <a:off x="8042565" y="2494625"/>
            <a:ext cx="835105" cy="1695635"/>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386D9E7F-87CD-4EF5-A2C9-B3939F0AA2A5}"/>
              </a:ext>
            </a:extLst>
          </p:cNvPr>
          <p:cNvCxnSpPr/>
          <p:nvPr/>
        </p:nvCxnSpPr>
        <p:spPr>
          <a:xfrm flipH="1" flipV="1">
            <a:off x="8273988" y="5663953"/>
            <a:ext cx="390618" cy="330447"/>
          </a:xfrm>
          <a:prstGeom prst="straightConnector1">
            <a:avLst/>
          </a:prstGeom>
          <a:ln w="28575">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Рисунок 21">
            <a:extLst>
              <a:ext uri="{FF2B5EF4-FFF2-40B4-BE49-F238E27FC236}">
                <a16:creationId xmlns:a16="http://schemas.microsoft.com/office/drawing/2014/main" id="{6DBE41AF-828D-4AFB-9777-B3DECFC2B455}"/>
              </a:ext>
            </a:extLst>
          </p:cNvPr>
          <p:cNvPicPr>
            <a:picLocks noChangeAspect="1"/>
          </p:cNvPicPr>
          <p:nvPr/>
        </p:nvPicPr>
        <p:blipFill>
          <a:blip r:embed="rId7"/>
          <a:stretch>
            <a:fillRect/>
          </a:stretch>
        </p:blipFill>
        <p:spPr>
          <a:xfrm>
            <a:off x="1457992" y="3046521"/>
            <a:ext cx="1510614" cy="1853950"/>
          </a:xfrm>
          <a:prstGeom prst="rect">
            <a:avLst/>
          </a:prstGeom>
        </p:spPr>
      </p:pic>
      <p:pic>
        <p:nvPicPr>
          <p:cNvPr id="24" name="Рисунок 23">
            <a:extLst>
              <a:ext uri="{FF2B5EF4-FFF2-40B4-BE49-F238E27FC236}">
                <a16:creationId xmlns:a16="http://schemas.microsoft.com/office/drawing/2014/main" id="{8D238110-55F4-451B-A1A8-BFB14E99866C}"/>
              </a:ext>
            </a:extLst>
          </p:cNvPr>
          <p:cNvPicPr>
            <a:picLocks noChangeAspect="1"/>
          </p:cNvPicPr>
          <p:nvPr/>
        </p:nvPicPr>
        <p:blipFill>
          <a:blip r:embed="rId8"/>
          <a:stretch>
            <a:fillRect/>
          </a:stretch>
        </p:blipFill>
        <p:spPr>
          <a:xfrm>
            <a:off x="1457992" y="4928617"/>
            <a:ext cx="1510614" cy="1801117"/>
          </a:xfrm>
          <a:prstGeom prst="rect">
            <a:avLst/>
          </a:prstGeom>
        </p:spPr>
      </p:pic>
      <p:cxnSp>
        <p:nvCxnSpPr>
          <p:cNvPr id="26" name="Прямая со стрелкой 25">
            <a:extLst>
              <a:ext uri="{FF2B5EF4-FFF2-40B4-BE49-F238E27FC236}">
                <a16:creationId xmlns:a16="http://schemas.microsoft.com/office/drawing/2014/main" id="{D66A9FDC-13C1-4F93-A8DE-2E98A8EFC894}"/>
              </a:ext>
            </a:extLst>
          </p:cNvPr>
          <p:cNvCxnSpPr/>
          <p:nvPr/>
        </p:nvCxnSpPr>
        <p:spPr>
          <a:xfrm flipH="1" flipV="1">
            <a:off x="2547891" y="3973496"/>
            <a:ext cx="1029810" cy="562993"/>
          </a:xfrm>
          <a:prstGeom prst="straightConnector1">
            <a:avLst/>
          </a:prstGeom>
          <a:ln w="381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a:extLst>
              <a:ext uri="{FF2B5EF4-FFF2-40B4-BE49-F238E27FC236}">
                <a16:creationId xmlns:a16="http://schemas.microsoft.com/office/drawing/2014/main" id="{AC481920-C177-4D21-9296-67D1827115B4}"/>
              </a:ext>
            </a:extLst>
          </p:cNvPr>
          <p:cNvCxnSpPr>
            <a:cxnSpLocks/>
          </p:cNvCxnSpPr>
          <p:nvPr/>
        </p:nvCxnSpPr>
        <p:spPr>
          <a:xfrm flipH="1">
            <a:off x="2810547" y="4578323"/>
            <a:ext cx="767154" cy="1118845"/>
          </a:xfrm>
          <a:prstGeom prst="straightConnector1">
            <a:avLst/>
          </a:prstGeom>
          <a:ln w="381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Рисунок 29">
            <a:extLst>
              <a:ext uri="{FF2B5EF4-FFF2-40B4-BE49-F238E27FC236}">
                <a16:creationId xmlns:a16="http://schemas.microsoft.com/office/drawing/2014/main" id="{A1F2EC49-3ECE-4B71-967C-2BE0A63DB35D}"/>
              </a:ext>
            </a:extLst>
          </p:cNvPr>
          <p:cNvPicPr>
            <a:picLocks noChangeAspect="1"/>
          </p:cNvPicPr>
          <p:nvPr/>
        </p:nvPicPr>
        <p:blipFill>
          <a:blip r:embed="rId9"/>
          <a:stretch>
            <a:fillRect/>
          </a:stretch>
        </p:blipFill>
        <p:spPr>
          <a:xfrm>
            <a:off x="5980848" y="6013999"/>
            <a:ext cx="558723" cy="586352"/>
          </a:xfrm>
          <a:prstGeom prst="rect">
            <a:avLst/>
          </a:prstGeom>
        </p:spPr>
      </p:pic>
      <p:pic>
        <p:nvPicPr>
          <p:cNvPr id="31" name="Рисунок 30">
            <a:extLst>
              <a:ext uri="{FF2B5EF4-FFF2-40B4-BE49-F238E27FC236}">
                <a16:creationId xmlns:a16="http://schemas.microsoft.com/office/drawing/2014/main" id="{4CCF9B50-B412-4337-9CA8-9912843E85D0}"/>
              </a:ext>
            </a:extLst>
          </p:cNvPr>
          <p:cNvPicPr>
            <a:picLocks noChangeAspect="1"/>
          </p:cNvPicPr>
          <p:nvPr/>
        </p:nvPicPr>
        <p:blipFill>
          <a:blip r:embed="rId10"/>
          <a:stretch>
            <a:fillRect/>
          </a:stretch>
        </p:blipFill>
        <p:spPr>
          <a:xfrm>
            <a:off x="5181858" y="6017769"/>
            <a:ext cx="612560" cy="613320"/>
          </a:xfrm>
          <a:prstGeom prst="rect">
            <a:avLst/>
          </a:prstGeom>
        </p:spPr>
      </p:pic>
      <p:sp>
        <p:nvSpPr>
          <p:cNvPr id="21" name="Прямоугольник 20">
            <a:extLst>
              <a:ext uri="{FF2B5EF4-FFF2-40B4-BE49-F238E27FC236}">
                <a16:creationId xmlns:a16="http://schemas.microsoft.com/office/drawing/2014/main" id="{255723F9-93C5-4E88-8B93-942021EE45D9}"/>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2306889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E47D4F-3D96-436E-9634-56AD5CEB1EF7}"/>
              </a:ext>
            </a:extLst>
          </p:cNvPr>
          <p:cNvSpPr>
            <a:spLocks noGrp="1"/>
          </p:cNvSpPr>
          <p:nvPr>
            <p:ph type="title"/>
          </p:nvPr>
        </p:nvSpPr>
        <p:spPr>
          <a:xfrm>
            <a:off x="684211" y="594804"/>
            <a:ext cx="10679205" cy="5399595"/>
          </a:xfrm>
        </p:spPr>
        <p:txBody>
          <a:bodyPr anchor="t"/>
          <a:lstStyle/>
          <a:p>
            <a:pPr algn="r" rtl="1"/>
            <a:r>
              <a:rPr lang="he-IL" dirty="0">
                <a:solidFill>
                  <a:schemeClr val="bg1"/>
                </a:solidFill>
              </a:rPr>
              <a:t>תיאור האפלקציה</a:t>
            </a:r>
            <a:br>
              <a:rPr lang="he-IL" dirty="0">
                <a:solidFill>
                  <a:schemeClr val="bg1"/>
                </a:solidFill>
              </a:rPr>
            </a:br>
            <a:endParaRPr lang="ru-RU" dirty="0">
              <a:solidFill>
                <a:schemeClr val="bg1"/>
              </a:solidFill>
            </a:endParaRPr>
          </a:p>
        </p:txBody>
      </p:sp>
      <p:pic>
        <p:nvPicPr>
          <p:cNvPr id="5" name="Рисунок 4">
            <a:extLst>
              <a:ext uri="{FF2B5EF4-FFF2-40B4-BE49-F238E27FC236}">
                <a16:creationId xmlns:a16="http://schemas.microsoft.com/office/drawing/2014/main" id="{4E598A59-D34F-422E-A2BE-D5565B1CBC2C}"/>
              </a:ext>
            </a:extLst>
          </p:cNvPr>
          <p:cNvPicPr>
            <a:picLocks noChangeAspect="1"/>
          </p:cNvPicPr>
          <p:nvPr/>
        </p:nvPicPr>
        <p:blipFill>
          <a:blip r:embed="rId2"/>
          <a:stretch>
            <a:fillRect/>
          </a:stretch>
        </p:blipFill>
        <p:spPr>
          <a:xfrm>
            <a:off x="8763000" y="1590675"/>
            <a:ext cx="2522375" cy="2886240"/>
          </a:xfrm>
          <a:prstGeom prst="rect">
            <a:avLst/>
          </a:prstGeom>
        </p:spPr>
      </p:pic>
      <p:pic>
        <p:nvPicPr>
          <p:cNvPr id="6" name="Рисунок 5">
            <a:extLst>
              <a:ext uri="{FF2B5EF4-FFF2-40B4-BE49-F238E27FC236}">
                <a16:creationId xmlns:a16="http://schemas.microsoft.com/office/drawing/2014/main" id="{C6D31623-DDB7-4982-90D2-7FBD1901A2FB}"/>
              </a:ext>
            </a:extLst>
          </p:cNvPr>
          <p:cNvPicPr>
            <a:picLocks noChangeAspect="1"/>
          </p:cNvPicPr>
          <p:nvPr/>
        </p:nvPicPr>
        <p:blipFill>
          <a:blip r:embed="rId3"/>
          <a:stretch>
            <a:fillRect/>
          </a:stretch>
        </p:blipFill>
        <p:spPr>
          <a:xfrm>
            <a:off x="4899540" y="1794443"/>
            <a:ext cx="2773920" cy="2682472"/>
          </a:xfrm>
          <a:prstGeom prst="rect">
            <a:avLst/>
          </a:prstGeom>
        </p:spPr>
      </p:pic>
      <p:sp>
        <p:nvSpPr>
          <p:cNvPr id="16" name="Стрелка: изогнутая вниз 15">
            <a:extLst>
              <a:ext uri="{FF2B5EF4-FFF2-40B4-BE49-F238E27FC236}">
                <a16:creationId xmlns:a16="http://schemas.microsoft.com/office/drawing/2014/main" id="{3FE78E3C-C63C-48DB-AA78-C2DA420F716E}"/>
              </a:ext>
            </a:extLst>
          </p:cNvPr>
          <p:cNvSpPr/>
          <p:nvPr/>
        </p:nvSpPr>
        <p:spPr>
          <a:xfrm rot="10563218">
            <a:off x="4836501" y="3955211"/>
            <a:ext cx="2860050" cy="968924"/>
          </a:xfrm>
          <a:prstGeom prst="curvedDownArrow">
            <a:avLst>
              <a:gd name="adj1" fmla="val 159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7" name="Стрелка: изогнутая вниз 16">
            <a:extLst>
              <a:ext uri="{FF2B5EF4-FFF2-40B4-BE49-F238E27FC236}">
                <a16:creationId xmlns:a16="http://schemas.microsoft.com/office/drawing/2014/main" id="{2E4889FF-DF71-4762-A095-D66BF635AD02}"/>
              </a:ext>
            </a:extLst>
          </p:cNvPr>
          <p:cNvSpPr/>
          <p:nvPr/>
        </p:nvSpPr>
        <p:spPr>
          <a:xfrm>
            <a:off x="4905907" y="1446790"/>
            <a:ext cx="2919953" cy="966674"/>
          </a:xfrm>
          <a:prstGeom prst="curvedDownArrow">
            <a:avLst>
              <a:gd name="adj1" fmla="val 159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cxnSp>
        <p:nvCxnSpPr>
          <p:cNvPr id="19" name="Прямая соединительная линия 18">
            <a:extLst>
              <a:ext uri="{FF2B5EF4-FFF2-40B4-BE49-F238E27FC236}">
                <a16:creationId xmlns:a16="http://schemas.microsoft.com/office/drawing/2014/main" id="{D25FD11D-F881-4E17-A90C-F8DD78ACA69C}"/>
              </a:ext>
            </a:extLst>
          </p:cNvPr>
          <p:cNvCxnSpPr>
            <a:stCxn id="6" idx="3"/>
          </p:cNvCxnSpPr>
          <p:nvPr/>
        </p:nvCxnSpPr>
        <p:spPr>
          <a:xfrm>
            <a:off x="7673460" y="3135679"/>
            <a:ext cx="1280040" cy="7571"/>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20" name="Рисунок 19">
            <a:extLst>
              <a:ext uri="{FF2B5EF4-FFF2-40B4-BE49-F238E27FC236}">
                <a16:creationId xmlns:a16="http://schemas.microsoft.com/office/drawing/2014/main" id="{B96052AE-8EA8-46A9-94CC-CCA6766EFB8E}"/>
              </a:ext>
            </a:extLst>
          </p:cNvPr>
          <p:cNvPicPr>
            <a:picLocks noChangeAspect="1"/>
          </p:cNvPicPr>
          <p:nvPr/>
        </p:nvPicPr>
        <p:blipFill>
          <a:blip r:embed="rId4"/>
          <a:stretch>
            <a:fillRect/>
          </a:stretch>
        </p:blipFill>
        <p:spPr>
          <a:xfrm>
            <a:off x="503316" y="297441"/>
            <a:ext cx="2006176" cy="3265372"/>
          </a:xfrm>
          <a:prstGeom prst="rect">
            <a:avLst/>
          </a:prstGeom>
        </p:spPr>
      </p:pic>
      <p:pic>
        <p:nvPicPr>
          <p:cNvPr id="21" name="Рисунок 20">
            <a:extLst>
              <a:ext uri="{FF2B5EF4-FFF2-40B4-BE49-F238E27FC236}">
                <a16:creationId xmlns:a16="http://schemas.microsoft.com/office/drawing/2014/main" id="{2AFCF8A9-E47E-4FA1-A498-16E7360A4214}"/>
              </a:ext>
            </a:extLst>
          </p:cNvPr>
          <p:cNvPicPr>
            <a:picLocks noChangeAspect="1"/>
          </p:cNvPicPr>
          <p:nvPr/>
        </p:nvPicPr>
        <p:blipFill>
          <a:blip r:embed="rId5"/>
          <a:stretch>
            <a:fillRect/>
          </a:stretch>
        </p:blipFill>
        <p:spPr>
          <a:xfrm>
            <a:off x="2638389" y="305829"/>
            <a:ext cx="2034716" cy="3265372"/>
          </a:xfrm>
          <a:prstGeom prst="rect">
            <a:avLst/>
          </a:prstGeom>
        </p:spPr>
      </p:pic>
      <p:cxnSp>
        <p:nvCxnSpPr>
          <p:cNvPr id="23" name="Прямая соединительная линия 22">
            <a:extLst>
              <a:ext uri="{FF2B5EF4-FFF2-40B4-BE49-F238E27FC236}">
                <a16:creationId xmlns:a16="http://schemas.microsoft.com/office/drawing/2014/main" id="{420C44D7-447B-45C1-A4D1-D31A22DF8688}"/>
              </a:ext>
            </a:extLst>
          </p:cNvPr>
          <p:cNvCxnSpPr>
            <a:cxnSpLocks/>
          </p:cNvCxnSpPr>
          <p:nvPr/>
        </p:nvCxnSpPr>
        <p:spPr>
          <a:xfrm flipH="1">
            <a:off x="2381250" y="2219325"/>
            <a:ext cx="883680" cy="733426"/>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24" name="Рисунок 23">
            <a:extLst>
              <a:ext uri="{FF2B5EF4-FFF2-40B4-BE49-F238E27FC236}">
                <a16:creationId xmlns:a16="http://schemas.microsoft.com/office/drawing/2014/main" id="{A0DA15BF-6D00-4916-87BF-9CB16ED164E7}"/>
              </a:ext>
            </a:extLst>
          </p:cNvPr>
          <p:cNvPicPr>
            <a:picLocks noChangeAspect="1"/>
          </p:cNvPicPr>
          <p:nvPr/>
        </p:nvPicPr>
        <p:blipFill>
          <a:blip r:embed="rId6"/>
          <a:stretch>
            <a:fillRect/>
          </a:stretch>
        </p:blipFill>
        <p:spPr>
          <a:xfrm>
            <a:off x="231341" y="3877453"/>
            <a:ext cx="2096865" cy="1256521"/>
          </a:xfrm>
          <a:prstGeom prst="rect">
            <a:avLst/>
          </a:prstGeom>
        </p:spPr>
      </p:pic>
      <p:pic>
        <p:nvPicPr>
          <p:cNvPr id="26" name="Рисунок 25" descr="Количество">
            <a:extLst>
              <a:ext uri="{FF2B5EF4-FFF2-40B4-BE49-F238E27FC236}">
                <a16:creationId xmlns:a16="http://schemas.microsoft.com/office/drawing/2014/main" id="{F5756A00-28F5-4E1E-9199-5A40DD53D8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75062" y="3756112"/>
            <a:ext cx="914400" cy="914400"/>
          </a:xfrm>
          <a:prstGeom prst="rect">
            <a:avLst/>
          </a:prstGeom>
        </p:spPr>
      </p:pic>
      <p:cxnSp>
        <p:nvCxnSpPr>
          <p:cNvPr id="29" name="Прямая соединительная линия 28">
            <a:extLst>
              <a:ext uri="{FF2B5EF4-FFF2-40B4-BE49-F238E27FC236}">
                <a16:creationId xmlns:a16="http://schemas.microsoft.com/office/drawing/2014/main" id="{339B8C64-83E4-4C63-9277-AD17BE42617E}"/>
              </a:ext>
            </a:extLst>
          </p:cNvPr>
          <p:cNvCxnSpPr/>
          <p:nvPr/>
        </p:nvCxnSpPr>
        <p:spPr>
          <a:xfrm>
            <a:off x="2171700" y="3291752"/>
            <a:ext cx="771525" cy="842098"/>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14" name="Прямоугольник 13">
            <a:extLst>
              <a:ext uri="{FF2B5EF4-FFF2-40B4-BE49-F238E27FC236}">
                <a16:creationId xmlns:a16="http://schemas.microsoft.com/office/drawing/2014/main" id="{9267D7F8-A173-4D07-8504-0B7FFDB168E5}"/>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4585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39B559-CEC9-4559-A808-23F2C50063D6}"/>
              </a:ext>
            </a:extLst>
          </p:cNvPr>
          <p:cNvSpPr>
            <a:spLocks noGrp="1"/>
          </p:cNvSpPr>
          <p:nvPr>
            <p:ph type="title"/>
          </p:nvPr>
        </p:nvSpPr>
        <p:spPr>
          <a:xfrm>
            <a:off x="684212" y="428626"/>
            <a:ext cx="10917238" cy="5565774"/>
          </a:xfrm>
        </p:spPr>
        <p:txBody>
          <a:bodyPr anchor="t"/>
          <a:lstStyle/>
          <a:p>
            <a:pPr algn="r" rtl="1"/>
            <a:r>
              <a:rPr lang="he-IL" dirty="0">
                <a:solidFill>
                  <a:schemeClr val="bg1"/>
                </a:solidFill>
              </a:rPr>
              <a:t>תיאור האפלקציה</a:t>
            </a:r>
            <a:endParaRPr lang="ru-RU" dirty="0">
              <a:solidFill>
                <a:schemeClr val="bg1"/>
              </a:solidFill>
            </a:endParaRPr>
          </a:p>
        </p:txBody>
      </p:sp>
      <p:pic>
        <p:nvPicPr>
          <p:cNvPr id="4" name="Рисунок 3">
            <a:extLst>
              <a:ext uri="{FF2B5EF4-FFF2-40B4-BE49-F238E27FC236}">
                <a16:creationId xmlns:a16="http://schemas.microsoft.com/office/drawing/2014/main" id="{93E43859-8D04-430F-8E5B-E59F247F9C6D}"/>
              </a:ext>
            </a:extLst>
          </p:cNvPr>
          <p:cNvPicPr>
            <a:picLocks noChangeAspect="1"/>
          </p:cNvPicPr>
          <p:nvPr/>
        </p:nvPicPr>
        <p:blipFill>
          <a:blip r:embed="rId2"/>
          <a:stretch>
            <a:fillRect/>
          </a:stretch>
        </p:blipFill>
        <p:spPr>
          <a:xfrm>
            <a:off x="5379210" y="1151465"/>
            <a:ext cx="2013662" cy="2812183"/>
          </a:xfrm>
          <a:prstGeom prst="rect">
            <a:avLst/>
          </a:prstGeom>
        </p:spPr>
      </p:pic>
      <p:pic>
        <p:nvPicPr>
          <p:cNvPr id="5" name="Рисунок 4">
            <a:extLst>
              <a:ext uri="{FF2B5EF4-FFF2-40B4-BE49-F238E27FC236}">
                <a16:creationId xmlns:a16="http://schemas.microsoft.com/office/drawing/2014/main" id="{3EE719B7-0A23-4A69-AB81-D9F548CDF572}"/>
              </a:ext>
            </a:extLst>
          </p:cNvPr>
          <p:cNvPicPr>
            <a:picLocks noChangeAspect="1"/>
          </p:cNvPicPr>
          <p:nvPr/>
        </p:nvPicPr>
        <p:blipFill>
          <a:blip r:embed="rId3"/>
          <a:stretch>
            <a:fillRect/>
          </a:stretch>
        </p:blipFill>
        <p:spPr>
          <a:xfrm>
            <a:off x="8465760" y="1121642"/>
            <a:ext cx="2013662" cy="2871831"/>
          </a:xfrm>
          <a:prstGeom prst="rect">
            <a:avLst/>
          </a:prstGeom>
        </p:spPr>
      </p:pic>
      <p:pic>
        <p:nvPicPr>
          <p:cNvPr id="7" name="Рисунок 6" descr="Количество">
            <a:extLst>
              <a:ext uri="{FF2B5EF4-FFF2-40B4-BE49-F238E27FC236}">
                <a16:creationId xmlns:a16="http://schemas.microsoft.com/office/drawing/2014/main" id="{5735A399-CF1C-4696-BF7B-8F3C1DB49C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1700" y="1714500"/>
            <a:ext cx="914400" cy="914400"/>
          </a:xfrm>
          <a:prstGeom prst="rect">
            <a:avLst/>
          </a:prstGeom>
        </p:spPr>
      </p:pic>
      <p:pic>
        <p:nvPicPr>
          <p:cNvPr id="8" name="Рисунок 7">
            <a:extLst>
              <a:ext uri="{FF2B5EF4-FFF2-40B4-BE49-F238E27FC236}">
                <a16:creationId xmlns:a16="http://schemas.microsoft.com/office/drawing/2014/main" id="{64E61ACC-11C3-4F09-8CD5-CEEDD4E01A31}"/>
              </a:ext>
            </a:extLst>
          </p:cNvPr>
          <p:cNvPicPr>
            <a:picLocks noChangeAspect="1"/>
          </p:cNvPicPr>
          <p:nvPr/>
        </p:nvPicPr>
        <p:blipFill>
          <a:blip r:embed="rId6"/>
          <a:stretch>
            <a:fillRect/>
          </a:stretch>
        </p:blipFill>
        <p:spPr>
          <a:xfrm>
            <a:off x="6884097" y="3963648"/>
            <a:ext cx="2090439" cy="2871832"/>
          </a:xfrm>
          <a:prstGeom prst="rect">
            <a:avLst/>
          </a:prstGeom>
        </p:spPr>
      </p:pic>
      <p:cxnSp>
        <p:nvCxnSpPr>
          <p:cNvPr id="10" name="Соединитель: уступ 9">
            <a:extLst>
              <a:ext uri="{FF2B5EF4-FFF2-40B4-BE49-F238E27FC236}">
                <a16:creationId xmlns:a16="http://schemas.microsoft.com/office/drawing/2014/main" id="{BEBCB1BF-A571-465D-8868-6C42840C6904}"/>
              </a:ext>
            </a:extLst>
          </p:cNvPr>
          <p:cNvCxnSpPr>
            <a:cxnSpLocks/>
          </p:cNvCxnSpPr>
          <p:nvPr/>
        </p:nvCxnSpPr>
        <p:spPr>
          <a:xfrm rot="16200000" flipH="1">
            <a:off x="5485551" y="4400392"/>
            <a:ext cx="1997753" cy="860529"/>
          </a:xfrm>
          <a:prstGeom prst="bentConnector3">
            <a:avLst>
              <a:gd name="adj1" fmla="val 101016"/>
            </a:avLst>
          </a:prstGeom>
          <a:ln w="381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5827CCE3-8E68-4F6B-AB0F-12EAADF8E791}"/>
              </a:ext>
            </a:extLst>
          </p:cNvPr>
          <p:cNvCxnSpPr>
            <a:cxnSpLocks/>
          </p:cNvCxnSpPr>
          <p:nvPr/>
        </p:nvCxnSpPr>
        <p:spPr>
          <a:xfrm rot="5400000">
            <a:off x="8419464" y="4472575"/>
            <a:ext cx="1912029" cy="801886"/>
          </a:xfrm>
          <a:prstGeom prst="bentConnector3">
            <a:avLst>
              <a:gd name="adj1" fmla="val 98820"/>
            </a:avLst>
          </a:prstGeom>
          <a:ln w="381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Рисунок 22">
            <a:extLst>
              <a:ext uri="{FF2B5EF4-FFF2-40B4-BE49-F238E27FC236}">
                <a16:creationId xmlns:a16="http://schemas.microsoft.com/office/drawing/2014/main" id="{69BFB72B-206F-471F-8D11-9B53E404EDD8}"/>
              </a:ext>
            </a:extLst>
          </p:cNvPr>
          <p:cNvPicPr>
            <a:picLocks noChangeAspect="1"/>
          </p:cNvPicPr>
          <p:nvPr/>
        </p:nvPicPr>
        <p:blipFill>
          <a:blip r:embed="rId7"/>
          <a:stretch>
            <a:fillRect/>
          </a:stretch>
        </p:blipFill>
        <p:spPr>
          <a:xfrm>
            <a:off x="9333888" y="5994400"/>
            <a:ext cx="2667231" cy="739204"/>
          </a:xfrm>
          <a:prstGeom prst="rect">
            <a:avLst/>
          </a:prstGeom>
        </p:spPr>
      </p:pic>
      <p:cxnSp>
        <p:nvCxnSpPr>
          <p:cNvPr id="25" name="Прямая соединительная линия 24">
            <a:extLst>
              <a:ext uri="{FF2B5EF4-FFF2-40B4-BE49-F238E27FC236}">
                <a16:creationId xmlns:a16="http://schemas.microsoft.com/office/drawing/2014/main" id="{8969410B-CD3D-474E-8650-EAA7D3B080F7}"/>
              </a:ext>
            </a:extLst>
          </p:cNvPr>
          <p:cNvCxnSpPr/>
          <p:nvPr/>
        </p:nvCxnSpPr>
        <p:spPr>
          <a:xfrm>
            <a:off x="8756250" y="6543674"/>
            <a:ext cx="1432682"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E39A6A5C-6630-4991-A120-45D3A5059AD9}"/>
              </a:ext>
            </a:extLst>
          </p:cNvPr>
          <p:cNvCxnSpPr/>
          <p:nvPr/>
        </p:nvCxnSpPr>
        <p:spPr>
          <a:xfrm flipH="1">
            <a:off x="5019858" y="6543674"/>
            <a:ext cx="2076807" cy="0"/>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D1B21730-DD17-436F-931A-15847B5DEDCF}"/>
              </a:ext>
            </a:extLst>
          </p:cNvPr>
          <p:cNvSpPr/>
          <p:nvPr/>
        </p:nvSpPr>
        <p:spPr>
          <a:xfrm>
            <a:off x="11507788" y="102414"/>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pic>
        <p:nvPicPr>
          <p:cNvPr id="3" name="Рисунок 2">
            <a:extLst>
              <a:ext uri="{FF2B5EF4-FFF2-40B4-BE49-F238E27FC236}">
                <a16:creationId xmlns:a16="http://schemas.microsoft.com/office/drawing/2014/main" id="{4A95E98F-0EA7-43C0-9FC4-6109086AAFD7}"/>
              </a:ext>
            </a:extLst>
          </p:cNvPr>
          <p:cNvPicPr>
            <a:picLocks noChangeAspect="1"/>
          </p:cNvPicPr>
          <p:nvPr/>
        </p:nvPicPr>
        <p:blipFill>
          <a:blip r:embed="rId8"/>
          <a:stretch>
            <a:fillRect/>
          </a:stretch>
        </p:blipFill>
        <p:spPr>
          <a:xfrm>
            <a:off x="3036536" y="2628900"/>
            <a:ext cx="1951846" cy="4074479"/>
          </a:xfrm>
          <a:prstGeom prst="rect">
            <a:avLst/>
          </a:prstGeom>
        </p:spPr>
      </p:pic>
    </p:spTree>
    <p:extLst>
      <p:ext uri="{BB962C8B-B14F-4D97-AF65-F5344CB8AC3E}">
        <p14:creationId xmlns:p14="http://schemas.microsoft.com/office/powerpoint/2010/main" val="1437723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733DFD-E367-44A0-B424-7961483CBBBB}"/>
              </a:ext>
            </a:extLst>
          </p:cNvPr>
          <p:cNvSpPr>
            <a:spLocks noGrp="1"/>
          </p:cNvSpPr>
          <p:nvPr>
            <p:ph type="title"/>
          </p:nvPr>
        </p:nvSpPr>
        <p:spPr>
          <a:xfrm>
            <a:off x="684211" y="647700"/>
            <a:ext cx="11002963" cy="5346699"/>
          </a:xfrm>
        </p:spPr>
        <p:txBody>
          <a:bodyPr anchor="t"/>
          <a:lstStyle/>
          <a:p>
            <a:pPr algn="r"/>
            <a:r>
              <a:rPr lang="he-IL" dirty="0">
                <a:solidFill>
                  <a:schemeClr val="bg1"/>
                </a:solidFill>
              </a:rPr>
              <a:t>תיאור האפלקציה </a:t>
            </a:r>
            <a:br>
              <a:rPr lang="he-IL" dirty="0">
                <a:solidFill>
                  <a:schemeClr val="bg1"/>
                </a:solidFill>
              </a:rPr>
            </a:br>
            <a:r>
              <a:rPr lang="he-IL" dirty="0">
                <a:solidFill>
                  <a:schemeClr val="bg1"/>
                </a:solidFill>
              </a:rPr>
              <a:t>*צד הבוס:</a:t>
            </a:r>
            <a:br>
              <a:rPr lang="he-IL" dirty="0">
                <a:solidFill>
                  <a:schemeClr val="bg1"/>
                </a:solidFill>
              </a:rPr>
            </a:br>
            <a:endParaRPr lang="ru-RU" dirty="0">
              <a:solidFill>
                <a:schemeClr val="bg1"/>
              </a:solidFill>
            </a:endParaRPr>
          </a:p>
        </p:txBody>
      </p:sp>
      <p:pic>
        <p:nvPicPr>
          <p:cNvPr id="4" name="Рисунок 3">
            <a:extLst>
              <a:ext uri="{FF2B5EF4-FFF2-40B4-BE49-F238E27FC236}">
                <a16:creationId xmlns:a16="http://schemas.microsoft.com/office/drawing/2014/main" id="{8E9A2C8C-5AAE-4C71-A79E-9D231F299F35}"/>
              </a:ext>
            </a:extLst>
          </p:cNvPr>
          <p:cNvPicPr>
            <a:picLocks noChangeAspect="1"/>
          </p:cNvPicPr>
          <p:nvPr/>
        </p:nvPicPr>
        <p:blipFill>
          <a:blip r:embed="rId2"/>
          <a:stretch>
            <a:fillRect/>
          </a:stretch>
        </p:blipFill>
        <p:spPr>
          <a:xfrm>
            <a:off x="5149219" y="1388123"/>
            <a:ext cx="3036561" cy="4996153"/>
          </a:xfrm>
          <a:prstGeom prst="rect">
            <a:avLst/>
          </a:prstGeom>
        </p:spPr>
      </p:pic>
      <p:pic>
        <p:nvPicPr>
          <p:cNvPr id="5" name="Рисунок 4">
            <a:extLst>
              <a:ext uri="{FF2B5EF4-FFF2-40B4-BE49-F238E27FC236}">
                <a16:creationId xmlns:a16="http://schemas.microsoft.com/office/drawing/2014/main" id="{262A9F2E-B4DA-4092-BE6C-6166014C2868}"/>
              </a:ext>
            </a:extLst>
          </p:cNvPr>
          <p:cNvPicPr>
            <a:picLocks noChangeAspect="1"/>
          </p:cNvPicPr>
          <p:nvPr/>
        </p:nvPicPr>
        <p:blipFill>
          <a:blip r:embed="rId3"/>
          <a:stretch>
            <a:fillRect/>
          </a:stretch>
        </p:blipFill>
        <p:spPr>
          <a:xfrm>
            <a:off x="8852288" y="2169174"/>
            <a:ext cx="2834886" cy="4215102"/>
          </a:xfrm>
          <a:prstGeom prst="rect">
            <a:avLst/>
          </a:prstGeom>
        </p:spPr>
      </p:pic>
      <p:cxnSp>
        <p:nvCxnSpPr>
          <p:cNvPr id="7" name="Прямая соединительная линия 6">
            <a:extLst>
              <a:ext uri="{FF2B5EF4-FFF2-40B4-BE49-F238E27FC236}">
                <a16:creationId xmlns:a16="http://schemas.microsoft.com/office/drawing/2014/main" id="{20C2D8B7-6BB9-4CE5-8D84-44C6F23F7537}"/>
              </a:ext>
            </a:extLst>
          </p:cNvPr>
          <p:cNvCxnSpPr/>
          <p:nvPr/>
        </p:nvCxnSpPr>
        <p:spPr>
          <a:xfrm flipH="1" flipV="1">
            <a:off x="7877175" y="4918074"/>
            <a:ext cx="1200150" cy="1104900"/>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14" name="Рисунок 13">
            <a:extLst>
              <a:ext uri="{FF2B5EF4-FFF2-40B4-BE49-F238E27FC236}">
                <a16:creationId xmlns:a16="http://schemas.microsoft.com/office/drawing/2014/main" id="{072BA3B4-B1F7-4D89-9794-3A53D26F2C96}"/>
              </a:ext>
            </a:extLst>
          </p:cNvPr>
          <p:cNvPicPr>
            <a:picLocks noChangeAspect="1"/>
          </p:cNvPicPr>
          <p:nvPr/>
        </p:nvPicPr>
        <p:blipFill>
          <a:blip r:embed="rId4"/>
          <a:stretch>
            <a:fillRect/>
          </a:stretch>
        </p:blipFill>
        <p:spPr>
          <a:xfrm>
            <a:off x="1822644" y="1292452"/>
            <a:ext cx="2834886" cy="4701947"/>
          </a:xfrm>
          <a:prstGeom prst="rect">
            <a:avLst/>
          </a:prstGeom>
        </p:spPr>
      </p:pic>
      <p:pic>
        <p:nvPicPr>
          <p:cNvPr id="16" name="Рисунок 15" descr="Направленный вправо указательный палец, тыльная сторона руки">
            <a:extLst>
              <a:ext uri="{FF2B5EF4-FFF2-40B4-BE49-F238E27FC236}">
                <a16:creationId xmlns:a16="http://schemas.microsoft.com/office/drawing/2014/main" id="{30A97DE5-E90F-43E0-BE59-21D0D1FCD9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810888">
            <a:off x="1519997" y="4878256"/>
            <a:ext cx="914400" cy="914400"/>
          </a:xfrm>
          <a:prstGeom prst="rect">
            <a:avLst/>
          </a:prstGeom>
        </p:spPr>
      </p:pic>
      <p:sp>
        <p:nvSpPr>
          <p:cNvPr id="8" name="Прямоугольник 7">
            <a:extLst>
              <a:ext uri="{FF2B5EF4-FFF2-40B4-BE49-F238E27FC236}">
                <a16:creationId xmlns:a16="http://schemas.microsoft.com/office/drawing/2014/main" id="{675637F3-84EA-40B0-AB57-A829F3F44594}"/>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4078497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5FD665F-7E22-4EB5-A730-F7473C981D7B}"/>
              </a:ext>
            </a:extLst>
          </p:cNvPr>
          <p:cNvPicPr>
            <a:picLocks noChangeAspect="1"/>
          </p:cNvPicPr>
          <p:nvPr/>
        </p:nvPicPr>
        <p:blipFill>
          <a:blip r:embed="rId2"/>
          <a:stretch>
            <a:fillRect/>
          </a:stretch>
        </p:blipFill>
        <p:spPr>
          <a:xfrm>
            <a:off x="4918430" y="1197188"/>
            <a:ext cx="2804403" cy="4694327"/>
          </a:xfrm>
          <a:prstGeom prst="rect">
            <a:avLst/>
          </a:prstGeom>
        </p:spPr>
      </p:pic>
      <p:sp>
        <p:nvSpPr>
          <p:cNvPr id="2" name="Заголовок 1">
            <a:extLst>
              <a:ext uri="{FF2B5EF4-FFF2-40B4-BE49-F238E27FC236}">
                <a16:creationId xmlns:a16="http://schemas.microsoft.com/office/drawing/2014/main" id="{3DEB5B1E-86AF-4E9B-91B1-65E4902085C6}"/>
              </a:ext>
            </a:extLst>
          </p:cNvPr>
          <p:cNvSpPr>
            <a:spLocks noGrp="1"/>
          </p:cNvSpPr>
          <p:nvPr>
            <p:ph type="title"/>
          </p:nvPr>
        </p:nvSpPr>
        <p:spPr>
          <a:xfrm>
            <a:off x="684211" y="523876"/>
            <a:ext cx="10698163" cy="5470524"/>
          </a:xfrm>
        </p:spPr>
        <p:txBody>
          <a:bodyPr anchor="t"/>
          <a:lstStyle/>
          <a:p>
            <a:pPr algn="r"/>
            <a:r>
              <a:rPr lang="he-IL" dirty="0">
                <a:solidFill>
                  <a:schemeClr val="bg1"/>
                </a:solidFill>
              </a:rPr>
              <a:t>תיאור האפלקציה</a:t>
            </a:r>
            <a:endParaRPr lang="ru-RU" dirty="0">
              <a:solidFill>
                <a:schemeClr val="bg1"/>
              </a:solidFill>
            </a:endParaRPr>
          </a:p>
        </p:txBody>
      </p:sp>
      <p:pic>
        <p:nvPicPr>
          <p:cNvPr id="9" name="Рисунок 8">
            <a:extLst>
              <a:ext uri="{FF2B5EF4-FFF2-40B4-BE49-F238E27FC236}">
                <a16:creationId xmlns:a16="http://schemas.microsoft.com/office/drawing/2014/main" id="{16B53E1C-FB24-42E6-84C6-527CFAF86B18}"/>
              </a:ext>
            </a:extLst>
          </p:cNvPr>
          <p:cNvPicPr>
            <a:picLocks noChangeAspect="1"/>
          </p:cNvPicPr>
          <p:nvPr/>
        </p:nvPicPr>
        <p:blipFill>
          <a:blip r:embed="rId3"/>
          <a:stretch>
            <a:fillRect/>
          </a:stretch>
        </p:blipFill>
        <p:spPr>
          <a:xfrm>
            <a:off x="28574" y="157710"/>
            <a:ext cx="1737511" cy="762066"/>
          </a:xfrm>
          <a:prstGeom prst="rect">
            <a:avLst/>
          </a:prstGeom>
        </p:spPr>
      </p:pic>
      <p:pic>
        <p:nvPicPr>
          <p:cNvPr id="10" name="Рисунок 9">
            <a:extLst>
              <a:ext uri="{FF2B5EF4-FFF2-40B4-BE49-F238E27FC236}">
                <a16:creationId xmlns:a16="http://schemas.microsoft.com/office/drawing/2014/main" id="{C0D4FBE6-A35B-4F89-9615-309524F094D1}"/>
              </a:ext>
            </a:extLst>
          </p:cNvPr>
          <p:cNvPicPr>
            <a:picLocks noChangeAspect="1"/>
          </p:cNvPicPr>
          <p:nvPr/>
        </p:nvPicPr>
        <p:blipFill>
          <a:blip r:embed="rId4"/>
          <a:stretch>
            <a:fillRect/>
          </a:stretch>
        </p:blipFill>
        <p:spPr>
          <a:xfrm>
            <a:off x="28574" y="987622"/>
            <a:ext cx="3749365" cy="381033"/>
          </a:xfrm>
          <a:prstGeom prst="rect">
            <a:avLst/>
          </a:prstGeom>
        </p:spPr>
      </p:pic>
      <p:pic>
        <p:nvPicPr>
          <p:cNvPr id="11" name="Рисунок 10">
            <a:extLst>
              <a:ext uri="{FF2B5EF4-FFF2-40B4-BE49-F238E27FC236}">
                <a16:creationId xmlns:a16="http://schemas.microsoft.com/office/drawing/2014/main" id="{8F4B8A48-7E7B-4BD6-842B-833A8A92275D}"/>
              </a:ext>
            </a:extLst>
          </p:cNvPr>
          <p:cNvPicPr>
            <a:picLocks noChangeAspect="1"/>
          </p:cNvPicPr>
          <p:nvPr/>
        </p:nvPicPr>
        <p:blipFill>
          <a:blip r:embed="rId5"/>
          <a:stretch>
            <a:fillRect/>
          </a:stretch>
        </p:blipFill>
        <p:spPr>
          <a:xfrm>
            <a:off x="1901079" y="250280"/>
            <a:ext cx="612560" cy="613320"/>
          </a:xfrm>
          <a:prstGeom prst="rect">
            <a:avLst/>
          </a:prstGeom>
        </p:spPr>
      </p:pic>
      <p:pic>
        <p:nvPicPr>
          <p:cNvPr id="12" name="Рисунок 11">
            <a:extLst>
              <a:ext uri="{FF2B5EF4-FFF2-40B4-BE49-F238E27FC236}">
                <a16:creationId xmlns:a16="http://schemas.microsoft.com/office/drawing/2014/main" id="{D5B94535-8C17-4D60-8112-539D468931DD}"/>
              </a:ext>
            </a:extLst>
          </p:cNvPr>
          <p:cNvPicPr>
            <a:picLocks noChangeAspect="1"/>
          </p:cNvPicPr>
          <p:nvPr/>
        </p:nvPicPr>
        <p:blipFill>
          <a:blip r:embed="rId6"/>
          <a:stretch>
            <a:fillRect/>
          </a:stretch>
        </p:blipFill>
        <p:spPr>
          <a:xfrm>
            <a:off x="28574" y="1443747"/>
            <a:ext cx="1950889" cy="777307"/>
          </a:xfrm>
          <a:prstGeom prst="rect">
            <a:avLst/>
          </a:prstGeom>
        </p:spPr>
      </p:pic>
      <p:pic>
        <p:nvPicPr>
          <p:cNvPr id="13" name="Рисунок 12">
            <a:extLst>
              <a:ext uri="{FF2B5EF4-FFF2-40B4-BE49-F238E27FC236}">
                <a16:creationId xmlns:a16="http://schemas.microsoft.com/office/drawing/2014/main" id="{9A31D31F-AD52-4E92-8C88-D75F08741202}"/>
              </a:ext>
            </a:extLst>
          </p:cNvPr>
          <p:cNvPicPr>
            <a:picLocks noChangeAspect="1"/>
          </p:cNvPicPr>
          <p:nvPr/>
        </p:nvPicPr>
        <p:blipFill>
          <a:blip r:embed="rId7"/>
          <a:stretch>
            <a:fillRect/>
          </a:stretch>
        </p:blipFill>
        <p:spPr>
          <a:xfrm>
            <a:off x="28574" y="2296146"/>
            <a:ext cx="4595258" cy="662997"/>
          </a:xfrm>
          <a:prstGeom prst="rect">
            <a:avLst/>
          </a:prstGeom>
        </p:spPr>
      </p:pic>
      <p:pic>
        <p:nvPicPr>
          <p:cNvPr id="16" name="Рисунок 15">
            <a:extLst>
              <a:ext uri="{FF2B5EF4-FFF2-40B4-BE49-F238E27FC236}">
                <a16:creationId xmlns:a16="http://schemas.microsoft.com/office/drawing/2014/main" id="{001290E7-FCFF-4505-96C0-7D78DB6780C3}"/>
              </a:ext>
            </a:extLst>
          </p:cNvPr>
          <p:cNvPicPr>
            <a:picLocks noChangeAspect="1"/>
          </p:cNvPicPr>
          <p:nvPr/>
        </p:nvPicPr>
        <p:blipFill>
          <a:blip r:embed="rId8"/>
          <a:stretch>
            <a:fillRect/>
          </a:stretch>
        </p:blipFill>
        <p:spPr>
          <a:xfrm>
            <a:off x="8238685" y="1197188"/>
            <a:ext cx="2842506" cy="4694327"/>
          </a:xfrm>
          <a:prstGeom prst="rect">
            <a:avLst/>
          </a:prstGeom>
        </p:spPr>
      </p:pic>
      <p:pic>
        <p:nvPicPr>
          <p:cNvPr id="17" name="Рисунок 16">
            <a:extLst>
              <a:ext uri="{FF2B5EF4-FFF2-40B4-BE49-F238E27FC236}">
                <a16:creationId xmlns:a16="http://schemas.microsoft.com/office/drawing/2014/main" id="{FA8AE232-EFCF-4A01-B266-C214419BC4EB}"/>
              </a:ext>
            </a:extLst>
          </p:cNvPr>
          <p:cNvPicPr>
            <a:picLocks noChangeAspect="1"/>
          </p:cNvPicPr>
          <p:nvPr/>
        </p:nvPicPr>
        <p:blipFill>
          <a:blip r:embed="rId9"/>
          <a:stretch>
            <a:fillRect/>
          </a:stretch>
        </p:blipFill>
        <p:spPr>
          <a:xfrm>
            <a:off x="1361019" y="3429000"/>
            <a:ext cx="2804403" cy="2884372"/>
          </a:xfrm>
          <a:prstGeom prst="rect">
            <a:avLst/>
          </a:prstGeom>
        </p:spPr>
      </p:pic>
      <p:cxnSp>
        <p:nvCxnSpPr>
          <p:cNvPr id="20" name="Прямая со стрелкой 19">
            <a:extLst>
              <a:ext uri="{FF2B5EF4-FFF2-40B4-BE49-F238E27FC236}">
                <a16:creationId xmlns:a16="http://schemas.microsoft.com/office/drawing/2014/main" id="{4C4EA3DA-0668-43BE-916F-2171A38FCD03}"/>
              </a:ext>
            </a:extLst>
          </p:cNvPr>
          <p:cNvCxnSpPr/>
          <p:nvPr/>
        </p:nvCxnSpPr>
        <p:spPr>
          <a:xfrm flipH="1" flipV="1">
            <a:off x="684211" y="2959143"/>
            <a:ext cx="1829428" cy="2660607"/>
          </a:xfrm>
          <a:prstGeom prst="straightConnector1">
            <a:avLst/>
          </a:prstGeom>
          <a:ln w="381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Прямоугольник 13">
            <a:extLst>
              <a:ext uri="{FF2B5EF4-FFF2-40B4-BE49-F238E27FC236}">
                <a16:creationId xmlns:a16="http://schemas.microsoft.com/office/drawing/2014/main" id="{1D866677-1376-4408-8346-1E8652DC1B5C}"/>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1206820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217BBA-788F-4FD5-92D7-3343C2267D5E}"/>
              </a:ext>
            </a:extLst>
          </p:cNvPr>
          <p:cNvSpPr>
            <a:spLocks noGrp="1"/>
          </p:cNvSpPr>
          <p:nvPr>
            <p:ph type="title"/>
          </p:nvPr>
        </p:nvSpPr>
        <p:spPr>
          <a:xfrm>
            <a:off x="684211" y="742950"/>
            <a:ext cx="10545763" cy="5251449"/>
          </a:xfrm>
        </p:spPr>
        <p:txBody>
          <a:bodyPr anchor="t"/>
          <a:lstStyle/>
          <a:p>
            <a:pPr algn="r" rtl="1"/>
            <a:r>
              <a:rPr lang="he-IL" dirty="0">
                <a:solidFill>
                  <a:schemeClr val="bg1"/>
                </a:solidFill>
              </a:rPr>
              <a:t>תיאור האפלקציה</a:t>
            </a:r>
            <a:br>
              <a:rPr lang="he-IL" dirty="0">
                <a:solidFill>
                  <a:schemeClr val="bg1"/>
                </a:solidFill>
              </a:rPr>
            </a:br>
            <a:r>
              <a:rPr lang="he-IL" dirty="0">
                <a:solidFill>
                  <a:schemeClr val="bg1"/>
                </a:solidFill>
              </a:rPr>
              <a:t>סרטון של צד הלקוח:</a:t>
            </a:r>
            <a:br>
              <a:rPr lang="en-US" dirty="0">
                <a:solidFill>
                  <a:schemeClr val="bg1"/>
                </a:solidFill>
              </a:rPr>
            </a:br>
            <a:br>
              <a:rPr lang="en-US" dirty="0">
                <a:solidFill>
                  <a:schemeClr val="bg1"/>
                </a:solidFill>
              </a:rPr>
            </a:br>
            <a:r>
              <a:rPr lang="en-US" dirty="0">
                <a:solidFill>
                  <a:schemeClr val="bg1"/>
                </a:solidFill>
              </a:rPr>
              <a:t>https://drive.google.com/file/d/1LbatnOxKV3cavkbDSKiYMbAF7CG9bN5B/view?usp=sharing</a:t>
            </a:r>
            <a:br>
              <a:rPr lang="he-IL" dirty="0">
                <a:solidFill>
                  <a:schemeClr val="bg1"/>
                </a:solidFill>
              </a:rPr>
            </a:br>
            <a:br>
              <a:rPr lang="he-IL" dirty="0">
                <a:solidFill>
                  <a:schemeClr val="bg1"/>
                </a:solidFill>
              </a:rPr>
            </a:br>
            <a:endParaRPr lang="ru-RU" dirty="0">
              <a:solidFill>
                <a:schemeClr val="bg1"/>
              </a:solidFill>
            </a:endParaRPr>
          </a:p>
        </p:txBody>
      </p:sp>
    </p:spTree>
    <p:extLst>
      <p:ext uri="{BB962C8B-B14F-4D97-AF65-F5344CB8AC3E}">
        <p14:creationId xmlns:p14="http://schemas.microsoft.com/office/powerpoint/2010/main" val="737045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2FE3FA-7E52-4C80-BF8D-F9240707DFE1}"/>
              </a:ext>
            </a:extLst>
          </p:cNvPr>
          <p:cNvSpPr>
            <a:spLocks noGrp="1"/>
          </p:cNvSpPr>
          <p:nvPr>
            <p:ph type="title"/>
          </p:nvPr>
        </p:nvSpPr>
        <p:spPr>
          <a:xfrm>
            <a:off x="684212" y="476250"/>
            <a:ext cx="11069638" cy="5518149"/>
          </a:xfrm>
        </p:spPr>
        <p:txBody>
          <a:bodyPr anchor="t"/>
          <a:lstStyle/>
          <a:p>
            <a:pPr algn="r" rtl="1"/>
            <a:r>
              <a:rPr lang="he-IL" dirty="0">
                <a:solidFill>
                  <a:schemeClr val="bg1"/>
                </a:solidFill>
              </a:rPr>
              <a:t>תיאור האפלקציה</a:t>
            </a:r>
            <a:br>
              <a:rPr lang="he-IL" dirty="0">
                <a:solidFill>
                  <a:schemeClr val="bg1"/>
                </a:solidFill>
              </a:rPr>
            </a:br>
            <a:r>
              <a:rPr lang="he-IL" dirty="0">
                <a:solidFill>
                  <a:schemeClr val="bg1"/>
                </a:solidFill>
              </a:rPr>
              <a:t>סרטון של הבוס:</a:t>
            </a:r>
            <a:br>
              <a:rPr lang="he-IL" dirty="0">
                <a:solidFill>
                  <a:schemeClr val="bg1"/>
                </a:solidFill>
              </a:rPr>
            </a:br>
            <a:br>
              <a:rPr lang="en-US" dirty="0">
                <a:solidFill>
                  <a:schemeClr val="bg1"/>
                </a:solidFill>
              </a:rPr>
            </a:br>
            <a:r>
              <a:rPr lang="en-US" dirty="0">
                <a:solidFill>
                  <a:schemeClr val="bg1"/>
                </a:solidFill>
              </a:rPr>
              <a:t>https://drive.google.com/file/d/1wmNZgA8azuA-9iPhB-MxQF1tkxXCCHZK/view?usp=sharing</a:t>
            </a:r>
            <a:endParaRPr lang="ru-RU" dirty="0">
              <a:solidFill>
                <a:schemeClr val="bg1"/>
              </a:solidFill>
            </a:endParaRPr>
          </a:p>
        </p:txBody>
      </p:sp>
    </p:spTree>
    <p:extLst>
      <p:ext uri="{BB962C8B-B14F-4D97-AF65-F5344CB8AC3E}">
        <p14:creationId xmlns:p14="http://schemas.microsoft.com/office/powerpoint/2010/main" val="1603823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B28B0C-BD2C-44CE-A37F-533CB888E519}"/>
              </a:ext>
            </a:extLst>
          </p:cNvPr>
          <p:cNvSpPr>
            <a:spLocks noGrp="1"/>
          </p:cNvSpPr>
          <p:nvPr>
            <p:ph type="title"/>
          </p:nvPr>
        </p:nvSpPr>
        <p:spPr>
          <a:xfrm>
            <a:off x="1227136" y="381000"/>
            <a:ext cx="10412413" cy="5635625"/>
          </a:xfrm>
        </p:spPr>
        <p:txBody>
          <a:bodyPr anchor="t"/>
          <a:lstStyle/>
          <a:p>
            <a:pPr algn="r" rtl="1">
              <a:lnSpc>
                <a:spcPct val="150000"/>
              </a:lnSpc>
            </a:pPr>
            <a:r>
              <a:rPr lang="he-IL" dirty="0">
                <a:solidFill>
                  <a:schemeClr val="bg1"/>
                </a:solidFill>
              </a:rPr>
              <a:t>                פערים בין הדרישות</a:t>
            </a:r>
            <a:br>
              <a:rPr lang="he-IL" dirty="0">
                <a:solidFill>
                  <a:schemeClr val="bg1"/>
                </a:solidFill>
              </a:rPr>
            </a:br>
            <a:r>
              <a:rPr lang="he-IL" sz="1800" dirty="0">
                <a:solidFill>
                  <a:schemeClr val="bg1"/>
                </a:solidFill>
              </a:rPr>
              <a:t>בהגדרת העבודה הראשונית הדרישות היו:</a:t>
            </a:r>
            <a:br>
              <a:rPr lang="he-IL" sz="1800" dirty="0">
                <a:solidFill>
                  <a:schemeClr val="bg1"/>
                </a:solidFill>
              </a:rPr>
            </a:br>
            <a:r>
              <a:rPr lang="he-IL" sz="1800" dirty="0">
                <a:solidFill>
                  <a:schemeClr val="bg1"/>
                </a:solidFill>
              </a:rPr>
              <a:t>המערכת מורכבת מ2 משתמשים: שחקן והבוס</a:t>
            </a:r>
            <a:br>
              <a:rPr lang="he-IL" sz="1800" dirty="0">
                <a:solidFill>
                  <a:schemeClr val="bg1"/>
                </a:solidFill>
              </a:rPr>
            </a:br>
            <a:r>
              <a:rPr lang="he-IL" sz="1800" dirty="0">
                <a:solidFill>
                  <a:schemeClr val="bg1"/>
                </a:solidFill>
              </a:rPr>
              <a:t>פעילויות הבאות עבור השחקן:</a:t>
            </a:r>
            <a:br>
              <a:rPr lang="he-IL" sz="1800" dirty="0">
                <a:solidFill>
                  <a:schemeClr val="bg1"/>
                </a:solidFill>
              </a:rPr>
            </a:br>
            <a:r>
              <a:rPr lang="he-IL" sz="1800" dirty="0">
                <a:solidFill>
                  <a:schemeClr val="bg1"/>
                </a:solidFill>
              </a:rPr>
              <a:t>להיכנס לאישור האישי, להכניס ולהוציא כספים מהמשחק, לשחק ברולטה, הצגת הג'קפוט של בית הקזינו ללקוח. הג'קפוט יגדל כאשר הלקוח מפסיד ויקטן כאשר יזכה.</a:t>
            </a:r>
            <a:br>
              <a:rPr lang="he-IL" sz="1800" dirty="0">
                <a:solidFill>
                  <a:schemeClr val="bg1"/>
                </a:solidFill>
              </a:rPr>
            </a:br>
            <a:r>
              <a:rPr lang="he-IL" sz="1800" dirty="0">
                <a:solidFill>
                  <a:schemeClr val="bg1"/>
                </a:solidFill>
              </a:rPr>
              <a:t>פעילויות הבאות עבור הבוס:</a:t>
            </a:r>
            <a:br>
              <a:rPr lang="he-IL" sz="1800" dirty="0">
                <a:solidFill>
                  <a:schemeClr val="bg1"/>
                </a:solidFill>
              </a:rPr>
            </a:br>
            <a:r>
              <a:rPr lang="he-IL" sz="1800" dirty="0">
                <a:solidFill>
                  <a:schemeClr val="bg1"/>
                </a:solidFill>
              </a:rPr>
              <a:t>הבוס יוכל להוסיף\להוריד סכום הזכייה בשלבים מסויימים של המשחק.</a:t>
            </a:r>
            <a:br>
              <a:rPr lang="he-IL" sz="1800" dirty="0">
                <a:solidFill>
                  <a:schemeClr val="bg1"/>
                </a:solidFill>
              </a:rPr>
            </a:br>
            <a:r>
              <a:rPr lang="he-IL" sz="1800" dirty="0">
                <a:solidFill>
                  <a:schemeClr val="bg1"/>
                </a:solidFill>
              </a:rPr>
              <a:t>מסקנה: </a:t>
            </a:r>
            <a:br>
              <a:rPr lang="he-IL" sz="1800" dirty="0">
                <a:solidFill>
                  <a:schemeClr val="bg1"/>
                </a:solidFill>
              </a:rPr>
            </a:br>
            <a:r>
              <a:rPr lang="he-IL" sz="1800" dirty="0">
                <a:solidFill>
                  <a:schemeClr val="bg1"/>
                </a:solidFill>
              </a:rPr>
              <a:t>האפלקציה שלנו מורכבת יותר ממה שחשבנו בתחילת הדרך. הוספנו מס' גדול של הפיצ'רים.</a:t>
            </a:r>
            <a:endParaRPr lang="ru-RU" dirty="0">
              <a:solidFill>
                <a:schemeClr val="bg1"/>
              </a:solidFill>
            </a:endParaRPr>
          </a:p>
        </p:txBody>
      </p:sp>
      <p:sp>
        <p:nvSpPr>
          <p:cNvPr id="3" name="Прямоугольник 2">
            <a:extLst>
              <a:ext uri="{FF2B5EF4-FFF2-40B4-BE49-F238E27FC236}">
                <a16:creationId xmlns:a16="http://schemas.microsoft.com/office/drawing/2014/main" id="{8E2816A2-F04E-4350-8355-7D869D4F19BA}"/>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3360027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3BF45D-4B29-4388-9CCB-BF2BFF339855}"/>
              </a:ext>
            </a:extLst>
          </p:cNvPr>
          <p:cNvSpPr>
            <a:spLocks noGrp="1"/>
          </p:cNvSpPr>
          <p:nvPr>
            <p:ph type="title"/>
          </p:nvPr>
        </p:nvSpPr>
        <p:spPr>
          <a:xfrm>
            <a:off x="684212" y="552450"/>
            <a:ext cx="11012488" cy="5963760"/>
          </a:xfrm>
        </p:spPr>
        <p:txBody>
          <a:bodyPr anchor="t">
            <a:normAutofit/>
          </a:bodyPr>
          <a:lstStyle/>
          <a:p>
            <a:pPr algn="r" rtl="1">
              <a:lnSpc>
                <a:spcPct val="150000"/>
              </a:lnSpc>
            </a:pPr>
            <a:r>
              <a:rPr lang="en-US" dirty="0">
                <a:solidFill>
                  <a:schemeClr val="bg1"/>
                </a:solidFill>
              </a:rPr>
              <a:t>  </a:t>
            </a:r>
            <a:r>
              <a:rPr lang="he-IL" dirty="0">
                <a:solidFill>
                  <a:schemeClr val="bg1"/>
                </a:solidFill>
              </a:rPr>
              <a:t>                תכולת הפרוייקט</a:t>
            </a:r>
            <a:br>
              <a:rPr lang="he-IL" dirty="0">
                <a:solidFill>
                  <a:schemeClr val="bg1"/>
                </a:solidFill>
              </a:rPr>
            </a:br>
            <a:r>
              <a:rPr lang="he-IL" sz="1800" dirty="0">
                <a:solidFill>
                  <a:schemeClr val="bg1"/>
                </a:solidFill>
              </a:rPr>
              <a:t>3 תהליכים מרכזיים העובדים מקצה לקצה:</a:t>
            </a:r>
            <a:br>
              <a:rPr lang="he-IL" sz="1800" dirty="0">
                <a:solidFill>
                  <a:schemeClr val="bg1"/>
                </a:solidFill>
              </a:rPr>
            </a:br>
            <a:r>
              <a:rPr lang="he-IL" sz="1800" dirty="0">
                <a:solidFill>
                  <a:schemeClr val="bg1"/>
                </a:solidFill>
              </a:rPr>
              <a:t>1. השחקן משחק ברולטה והבוס מקבל סטטיסטיקות עבורו.</a:t>
            </a:r>
            <a:br>
              <a:rPr lang="he-IL" sz="1800" dirty="0">
                <a:solidFill>
                  <a:schemeClr val="bg1"/>
                </a:solidFill>
              </a:rPr>
            </a:br>
            <a:r>
              <a:rPr lang="he-IL" sz="1800" dirty="0">
                <a:solidFill>
                  <a:schemeClr val="bg1"/>
                </a:solidFill>
              </a:rPr>
              <a:t>2. הבוס שולח </a:t>
            </a:r>
            <a:r>
              <a:rPr lang="en-US" sz="1800" dirty="0">
                <a:solidFill>
                  <a:schemeClr val="bg1"/>
                </a:solidFill>
              </a:rPr>
              <a:t>GIFT</a:t>
            </a:r>
            <a:r>
              <a:rPr lang="he-IL" sz="1800" dirty="0">
                <a:solidFill>
                  <a:schemeClr val="bg1"/>
                </a:solidFill>
              </a:rPr>
              <a:t> של 200 נק' רק עבור אלה שלא משחקים זמן מסויים.</a:t>
            </a:r>
            <a:br>
              <a:rPr lang="he-IL" sz="1800" dirty="0">
                <a:solidFill>
                  <a:schemeClr val="bg1"/>
                </a:solidFill>
              </a:rPr>
            </a:br>
            <a:r>
              <a:rPr lang="he-IL" sz="1800" dirty="0">
                <a:solidFill>
                  <a:schemeClr val="bg1"/>
                </a:solidFill>
              </a:rPr>
              <a:t>3.  כל השחקנים ששחקו ברולטה המערכת אוספת את כל הנתונים מעבדת אותם ומציגה לבוס </a:t>
            </a:r>
            <a:br>
              <a:rPr lang="he-IL" sz="1800" dirty="0">
                <a:solidFill>
                  <a:schemeClr val="bg1"/>
                </a:solidFill>
              </a:rPr>
            </a:br>
            <a:r>
              <a:rPr lang="he-IL" sz="1800" dirty="0">
                <a:solidFill>
                  <a:schemeClr val="bg1"/>
                </a:solidFill>
              </a:rPr>
              <a:t>שימוש ב</a:t>
            </a:r>
            <a:r>
              <a:rPr lang="en-US" sz="1800" dirty="0">
                <a:solidFill>
                  <a:schemeClr val="bg1"/>
                </a:solidFill>
              </a:rPr>
              <a:t>DB</a:t>
            </a:r>
            <a:r>
              <a:rPr lang="he-IL" sz="1800" dirty="0">
                <a:solidFill>
                  <a:schemeClr val="bg1"/>
                </a:solidFill>
              </a:rPr>
              <a:t> מסוג </a:t>
            </a:r>
            <a:r>
              <a:rPr lang="en-US" sz="1800" dirty="0">
                <a:solidFill>
                  <a:schemeClr val="bg1"/>
                </a:solidFill>
              </a:rPr>
              <a:t>FIREBASE</a:t>
            </a:r>
            <a:br>
              <a:rPr lang="he-IL" sz="1800" dirty="0">
                <a:solidFill>
                  <a:schemeClr val="bg1"/>
                </a:solidFill>
              </a:rPr>
            </a:br>
            <a:r>
              <a:rPr lang="he-IL" sz="1800" dirty="0">
                <a:solidFill>
                  <a:schemeClr val="bg1"/>
                </a:solidFill>
              </a:rPr>
              <a:t>2 משתמשים שהשימוש שלהם שונה: </a:t>
            </a:r>
            <a:r>
              <a:rPr lang="en-US" sz="1800" dirty="0">
                <a:solidFill>
                  <a:schemeClr val="bg1"/>
                </a:solidFill>
              </a:rPr>
              <a:t>PLAYER</a:t>
            </a:r>
            <a:r>
              <a:rPr lang="he-IL" sz="1800" dirty="0">
                <a:solidFill>
                  <a:schemeClr val="bg1"/>
                </a:solidFill>
              </a:rPr>
              <a:t> ו</a:t>
            </a:r>
            <a:r>
              <a:rPr lang="en-US" sz="1800" dirty="0">
                <a:solidFill>
                  <a:schemeClr val="bg1"/>
                </a:solidFill>
              </a:rPr>
              <a:t>BOSS</a:t>
            </a:r>
            <a:br>
              <a:rPr lang="he-IL" sz="1800" dirty="0">
                <a:solidFill>
                  <a:schemeClr val="bg1"/>
                </a:solidFill>
              </a:rPr>
            </a:br>
            <a:r>
              <a:rPr lang="he-IL" sz="1800" dirty="0">
                <a:solidFill>
                  <a:schemeClr val="bg1"/>
                </a:solidFill>
              </a:rPr>
              <a:t>1. סנסורים- הפעלת רולטה בעזרת תזוזה של המכשיר</a:t>
            </a:r>
            <a:br>
              <a:rPr lang="he-IL" sz="1800" dirty="0">
                <a:solidFill>
                  <a:schemeClr val="bg1"/>
                </a:solidFill>
              </a:rPr>
            </a:br>
            <a:r>
              <a:rPr lang="he-IL" sz="1800" dirty="0">
                <a:solidFill>
                  <a:schemeClr val="bg1"/>
                </a:solidFill>
              </a:rPr>
              <a:t>2. מעבר לרכיב אחר- מצלמה</a:t>
            </a:r>
            <a:br>
              <a:rPr lang="he-IL" sz="1800" dirty="0">
                <a:solidFill>
                  <a:schemeClr val="bg1"/>
                </a:solidFill>
              </a:rPr>
            </a:br>
            <a:r>
              <a:rPr lang="he-IL" sz="1800" dirty="0">
                <a:solidFill>
                  <a:schemeClr val="bg1"/>
                </a:solidFill>
              </a:rPr>
              <a:t>3. מסך דיאלוג- חלונות הקופצים שמראים הימורים האחרונים, הוראות וכו'</a:t>
            </a:r>
            <a:br>
              <a:rPr lang="he-IL" sz="1800" dirty="0">
                <a:solidFill>
                  <a:schemeClr val="bg1"/>
                </a:solidFill>
              </a:rPr>
            </a:br>
            <a:br>
              <a:rPr lang="he-IL" sz="1800" dirty="0">
                <a:solidFill>
                  <a:schemeClr val="bg1"/>
                </a:solidFill>
              </a:rPr>
            </a:br>
            <a:r>
              <a:rPr lang="he-IL" sz="1800" b="1" dirty="0">
                <a:solidFill>
                  <a:schemeClr val="bg1"/>
                </a:solidFill>
              </a:rPr>
              <a:t>נשמח לראותכם בין הלקוחותינו </a:t>
            </a:r>
            <a:br>
              <a:rPr lang="he-IL" sz="1800" b="1" dirty="0">
                <a:solidFill>
                  <a:schemeClr val="bg1"/>
                </a:solidFill>
              </a:rPr>
            </a:br>
            <a:r>
              <a:rPr lang="he-IL" sz="1800" b="1" dirty="0">
                <a:solidFill>
                  <a:schemeClr val="bg1"/>
                </a:solidFill>
              </a:rPr>
              <a:t>קישור לגיטהאב: </a:t>
            </a:r>
            <a:r>
              <a:rPr lang="en-US" sz="1800" b="1" dirty="0">
                <a:solidFill>
                  <a:schemeClr val="bg1"/>
                </a:solidFill>
              </a:rPr>
              <a:t> </a:t>
            </a:r>
            <a:r>
              <a:rPr lang="en-US" sz="1800" b="1" dirty="0">
                <a:solidFill>
                  <a:schemeClr val="bg1"/>
                </a:solidFill>
                <a:hlinkClick r:id="rId2"/>
              </a:rPr>
              <a:t>https://github.com/bar-schtalman/Roulette_app</a:t>
            </a:r>
            <a:r>
              <a:rPr lang="he-IL" sz="1800" b="1" dirty="0">
                <a:solidFill>
                  <a:schemeClr val="bg1"/>
                </a:solidFill>
              </a:rPr>
              <a:t> </a:t>
            </a:r>
            <a:endParaRPr lang="ru-RU" b="1" dirty="0">
              <a:solidFill>
                <a:schemeClr val="bg1"/>
              </a:solidFill>
            </a:endParaRPr>
          </a:p>
        </p:txBody>
      </p:sp>
      <p:pic>
        <p:nvPicPr>
          <p:cNvPr id="5" name="Рисунок 4" descr="Улыбающееся лицо без заливки">
            <a:extLst>
              <a:ext uri="{FF2B5EF4-FFF2-40B4-BE49-F238E27FC236}">
                <a16:creationId xmlns:a16="http://schemas.microsoft.com/office/drawing/2014/main" id="{9AFD3394-3C0D-46F1-A924-EA34946F46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3700" y="5091807"/>
            <a:ext cx="914400" cy="914400"/>
          </a:xfrm>
          <a:prstGeom prst="rect">
            <a:avLst/>
          </a:prstGeom>
        </p:spPr>
      </p:pic>
      <p:sp>
        <p:nvSpPr>
          <p:cNvPr id="4" name="Прямоугольник 3">
            <a:extLst>
              <a:ext uri="{FF2B5EF4-FFF2-40B4-BE49-F238E27FC236}">
                <a16:creationId xmlns:a16="http://schemas.microsoft.com/office/drawing/2014/main" id="{F04A7CD7-2994-45B0-A6B2-F8CC877187FA}"/>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3130097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0E3FBF-8FC9-4174-8C41-44D4CD98DFD5}"/>
              </a:ext>
            </a:extLst>
          </p:cNvPr>
          <p:cNvSpPr>
            <a:spLocks noGrp="1"/>
          </p:cNvSpPr>
          <p:nvPr>
            <p:ph type="title"/>
          </p:nvPr>
        </p:nvSpPr>
        <p:spPr>
          <a:xfrm>
            <a:off x="684211" y="798990"/>
            <a:ext cx="11025435" cy="5195409"/>
          </a:xfrm>
        </p:spPr>
        <p:txBody>
          <a:bodyPr anchor="t">
            <a:normAutofit/>
          </a:bodyPr>
          <a:lstStyle/>
          <a:p>
            <a:pPr algn="r">
              <a:lnSpc>
                <a:spcPct val="150000"/>
              </a:lnSpc>
            </a:pPr>
            <a:r>
              <a:rPr lang="he-IL" dirty="0"/>
              <a:t>                        </a:t>
            </a:r>
            <a:r>
              <a:rPr lang="he-IL" dirty="0">
                <a:solidFill>
                  <a:schemeClr val="bg1"/>
                </a:solidFill>
              </a:rPr>
              <a:t>סיבות להקמת האפלקציה</a:t>
            </a:r>
            <a:br>
              <a:rPr lang="he-IL" dirty="0">
                <a:solidFill>
                  <a:schemeClr val="bg1"/>
                </a:solidFill>
              </a:rPr>
            </a:br>
            <a:br>
              <a:rPr lang="he-IL" sz="1800" dirty="0">
                <a:solidFill>
                  <a:schemeClr val="bg1"/>
                </a:solidFill>
              </a:rPr>
            </a:br>
            <a:r>
              <a:rPr lang="he-IL" sz="1800" dirty="0">
                <a:solidFill>
                  <a:schemeClr val="bg1"/>
                </a:solidFill>
              </a:rPr>
              <a:t>* הגדלת מאגר הלקוחות שלנו</a:t>
            </a:r>
            <a:br>
              <a:rPr lang="he-IL" sz="1800" dirty="0">
                <a:solidFill>
                  <a:schemeClr val="bg1"/>
                </a:solidFill>
              </a:rPr>
            </a:br>
            <a:r>
              <a:rPr lang="he-IL" sz="1800" dirty="0">
                <a:solidFill>
                  <a:schemeClr val="bg1"/>
                </a:solidFill>
              </a:rPr>
              <a:t>* ליצור דפוסי הימורים של הלקוח</a:t>
            </a:r>
            <a:br>
              <a:rPr lang="he-IL" sz="1800" dirty="0">
                <a:solidFill>
                  <a:schemeClr val="bg1"/>
                </a:solidFill>
              </a:rPr>
            </a:br>
            <a:r>
              <a:rPr lang="he-IL" sz="1800" dirty="0">
                <a:solidFill>
                  <a:schemeClr val="bg1"/>
                </a:solidFill>
              </a:rPr>
              <a:t>* להוסיף למשחק וריאציות מעניינות וחדשניות </a:t>
            </a:r>
            <a:br>
              <a:rPr lang="he-IL" sz="1800" dirty="0">
                <a:solidFill>
                  <a:schemeClr val="bg1"/>
                </a:solidFill>
              </a:rPr>
            </a:br>
            <a:r>
              <a:rPr lang="he-IL" sz="1800" dirty="0">
                <a:solidFill>
                  <a:schemeClr val="bg1"/>
                </a:solidFill>
              </a:rPr>
              <a:t>* הקמת פלטפורמה אונליין של המשחק</a:t>
            </a:r>
            <a:br>
              <a:rPr lang="he-IL" sz="1800" dirty="0">
                <a:solidFill>
                  <a:schemeClr val="bg1"/>
                </a:solidFill>
              </a:rPr>
            </a:br>
            <a:r>
              <a:rPr lang="he-IL" sz="1800" dirty="0">
                <a:solidFill>
                  <a:schemeClr val="bg1"/>
                </a:solidFill>
              </a:rPr>
              <a:t>* להקל על הלקוח בתהליך של ניהול כספים, לעדכן פרטים אישיים , שמירת ההימורים האחרונים עבור הלקוח וכו'</a:t>
            </a:r>
            <a:br>
              <a:rPr lang="he-IL" sz="1800" dirty="0">
                <a:solidFill>
                  <a:schemeClr val="bg1"/>
                </a:solidFill>
              </a:rPr>
            </a:br>
            <a:r>
              <a:rPr lang="he-IL" sz="1800" dirty="0">
                <a:solidFill>
                  <a:schemeClr val="bg1"/>
                </a:solidFill>
              </a:rPr>
              <a:t>* להיות יותר נגישים ללקוח דרך האפלקציה</a:t>
            </a:r>
            <a:r>
              <a:rPr lang="ru-RU" sz="1800" dirty="0">
                <a:solidFill>
                  <a:schemeClr val="bg1"/>
                </a:solidFill>
              </a:rPr>
              <a:t> </a:t>
            </a:r>
            <a:br>
              <a:rPr lang="he-IL" sz="1800" dirty="0">
                <a:solidFill>
                  <a:schemeClr val="bg1"/>
                </a:solidFill>
              </a:rPr>
            </a:br>
            <a:r>
              <a:rPr lang="he-IL" sz="1800" dirty="0">
                <a:solidFill>
                  <a:schemeClr val="bg1"/>
                </a:solidFill>
              </a:rPr>
              <a:t>* לפשט כללי המשחק דרך מסכי הדיאלוג</a:t>
            </a:r>
            <a:br>
              <a:rPr lang="he-IL" sz="1800" dirty="0">
                <a:solidFill>
                  <a:schemeClr val="bg1"/>
                </a:solidFill>
              </a:rPr>
            </a:br>
            <a:r>
              <a:rPr lang="he-IL" sz="1800" dirty="0">
                <a:solidFill>
                  <a:schemeClr val="bg1"/>
                </a:solidFill>
              </a:rPr>
              <a:t>*ניהול סטטיסטיקות מצד החברה</a:t>
            </a:r>
            <a:br>
              <a:rPr lang="he-IL" sz="1800" dirty="0">
                <a:solidFill>
                  <a:schemeClr val="bg1"/>
                </a:solidFill>
              </a:rPr>
            </a:br>
            <a:r>
              <a:rPr lang="he-IL" sz="1800" dirty="0">
                <a:solidFill>
                  <a:schemeClr val="bg1"/>
                </a:solidFill>
              </a:rPr>
              <a:t>*עידוד המשחקים דרך שליחת תזקורות  עם המתנות לאימייל</a:t>
            </a:r>
            <a:endParaRPr lang="ru-RU" dirty="0"/>
          </a:p>
        </p:txBody>
      </p:sp>
      <p:sp>
        <p:nvSpPr>
          <p:cNvPr id="3" name="Прямоугольник 2">
            <a:extLst>
              <a:ext uri="{FF2B5EF4-FFF2-40B4-BE49-F238E27FC236}">
                <a16:creationId xmlns:a16="http://schemas.microsoft.com/office/drawing/2014/main" id="{2F1778AF-97CA-4776-84AB-90FB02C26421}"/>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spTree>
    <p:extLst>
      <p:ext uri="{BB962C8B-B14F-4D97-AF65-F5344CB8AC3E}">
        <p14:creationId xmlns:p14="http://schemas.microsoft.com/office/powerpoint/2010/main" val="3839913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CFDF48-D9C2-4A32-A886-2841C6810457}"/>
              </a:ext>
            </a:extLst>
          </p:cNvPr>
          <p:cNvSpPr>
            <a:spLocks noGrp="1"/>
          </p:cNvSpPr>
          <p:nvPr>
            <p:ph type="title"/>
          </p:nvPr>
        </p:nvSpPr>
        <p:spPr>
          <a:xfrm>
            <a:off x="684211" y="843380"/>
            <a:ext cx="10759105" cy="5151020"/>
          </a:xfrm>
        </p:spPr>
        <p:txBody>
          <a:bodyPr anchor="t"/>
          <a:lstStyle/>
          <a:p>
            <a:pPr algn="r"/>
            <a:r>
              <a:rPr lang="he-IL" dirty="0">
                <a:solidFill>
                  <a:schemeClr val="bg1"/>
                </a:solidFill>
              </a:rPr>
              <a:t>                                      מבוא</a:t>
            </a:r>
            <a:br>
              <a:rPr lang="he-IL" dirty="0">
                <a:solidFill>
                  <a:schemeClr val="bg1"/>
                </a:solidFill>
              </a:rPr>
            </a:br>
            <a:br>
              <a:rPr lang="he-IL" dirty="0">
                <a:solidFill>
                  <a:schemeClr val="bg1"/>
                </a:solidFill>
              </a:rPr>
            </a:br>
            <a:r>
              <a:rPr lang="he-IL" sz="1800" dirty="0">
                <a:solidFill>
                  <a:schemeClr val="bg1"/>
                </a:solidFill>
              </a:rPr>
              <a:t>מי לא מכיר רולטה?! אולי המשחק המזוהה ביותר עם בתי הקזינו ברחבי העולם. הגלגל המסתובב, הכדור חורץ הגורלות שנע אט אט וקולות האנחה או שמחה שנשמעים עם היעצרו. רולטה הוא משחק סיכויים פשוט, ועם זאת מרתק מאוד ונחשב לפופולרי ביותר בעולם.</a:t>
            </a:r>
            <a:br>
              <a:rPr lang="he-IL" sz="1800" dirty="0">
                <a:solidFill>
                  <a:schemeClr val="bg1"/>
                </a:solidFill>
              </a:rPr>
            </a:br>
            <a:br>
              <a:rPr lang="he-IL" sz="1800" dirty="0">
                <a:solidFill>
                  <a:schemeClr val="bg1"/>
                </a:solidFill>
              </a:rPr>
            </a:br>
            <a:r>
              <a:rPr lang="he-IL" sz="1800" dirty="0">
                <a:solidFill>
                  <a:schemeClr val="bg1"/>
                </a:solidFill>
              </a:rPr>
              <a:t>בגרסה שלנו אונליין אין גבולות, יש וריאציות מעניינות וחדשניות ברולטה המאפשרים לך ליצור דפוסי הימורים משלך, כמו שמירת את ההימורים האחרונים ולקבל גישה קלה יותר כשתרצה לחזור עליהם מאוחר יותר, שמירת פרטים אישיים, ניהול כספים אמין ובנוסף מקבל גם משחק אמין- במשחק רגיל אין לך מושג כשבית הקזינו מנסה לרמות במשחק. האפלקציה שלנו עובדת עם רנדומיזציה של המחשב, וכך מקבלים את האמינות.   </a:t>
            </a:r>
            <a:endParaRPr lang="ru-RU" dirty="0">
              <a:solidFill>
                <a:schemeClr val="bg1"/>
              </a:solidFill>
            </a:endParaRPr>
          </a:p>
        </p:txBody>
      </p:sp>
      <p:sp>
        <p:nvSpPr>
          <p:cNvPr id="3" name="Прямоугольник 2">
            <a:extLst>
              <a:ext uri="{FF2B5EF4-FFF2-40B4-BE49-F238E27FC236}">
                <a16:creationId xmlns:a16="http://schemas.microsoft.com/office/drawing/2014/main" id="{3578A32C-4D10-4032-8481-74C5E6DAFBA8}"/>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407862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1309EB-5BB1-4DBF-830F-08913E17940E}"/>
              </a:ext>
            </a:extLst>
          </p:cNvPr>
          <p:cNvSpPr>
            <a:spLocks noGrp="1"/>
          </p:cNvSpPr>
          <p:nvPr>
            <p:ph type="title"/>
          </p:nvPr>
        </p:nvSpPr>
        <p:spPr>
          <a:xfrm>
            <a:off x="684211" y="852256"/>
            <a:ext cx="10679205" cy="5142143"/>
          </a:xfrm>
        </p:spPr>
        <p:txBody>
          <a:bodyPr anchor="t">
            <a:normAutofit fontScale="90000"/>
          </a:bodyPr>
          <a:lstStyle/>
          <a:p>
            <a:pPr algn="r" rtl="1">
              <a:lnSpc>
                <a:spcPct val="150000"/>
              </a:lnSpc>
            </a:pPr>
            <a:r>
              <a:rPr lang="he-IL" dirty="0"/>
              <a:t>                  </a:t>
            </a:r>
            <a:r>
              <a:rPr lang="he-IL" dirty="0">
                <a:solidFill>
                  <a:schemeClr val="bg1"/>
                </a:solidFill>
              </a:rPr>
              <a:t>דרישות פונקציונליות</a:t>
            </a:r>
            <a:br>
              <a:rPr lang="he-IL" dirty="0">
                <a:solidFill>
                  <a:schemeClr val="bg1"/>
                </a:solidFill>
              </a:rPr>
            </a:br>
            <a:br>
              <a:rPr lang="he-IL" dirty="0">
                <a:solidFill>
                  <a:schemeClr val="bg1"/>
                </a:solidFill>
              </a:rPr>
            </a:br>
            <a:r>
              <a:rPr lang="he-IL" sz="1800" dirty="0">
                <a:solidFill>
                  <a:schemeClr val="bg1"/>
                </a:solidFill>
              </a:rPr>
              <a:t>* לקוחות יוכלו להשתמש באפלקציה ליצירת חשבון אישי, כולל אופציות: צילום תמונה והלעת התמונה לחשבון,    הכנסת והוצאת כספים, אוטורזציה- מאפשרת גישה קלה יותר , חידוש סיסמא, לערוך פרופיל , הצגת מצב החשבון ללקוח, המערכת תשלח הצהרות אם יש טעיות בנתונים ושליחת התראה כאין מספיק כספים במשחק, לשלוח שיאים לאימייל של הלקוח, לשלוח תמונה שצולמה דרך האפלקציה רולטה עם סכום זכייה לחברים דרך </a:t>
            </a:r>
            <a:r>
              <a:rPr lang="en-US" sz="1800" dirty="0">
                <a:solidFill>
                  <a:schemeClr val="bg1"/>
                </a:solidFill>
              </a:rPr>
              <a:t>WHATSAPP</a:t>
            </a:r>
            <a:r>
              <a:rPr lang="he-IL" sz="1800" dirty="0">
                <a:solidFill>
                  <a:schemeClr val="bg1"/>
                </a:solidFill>
              </a:rPr>
              <a:t> או </a:t>
            </a:r>
            <a:r>
              <a:rPr lang="en-US" sz="1800" dirty="0">
                <a:solidFill>
                  <a:schemeClr val="bg1"/>
                </a:solidFill>
              </a:rPr>
              <a:t>GMAIL</a:t>
            </a:r>
            <a:r>
              <a:rPr lang="he-IL" sz="1800" dirty="0">
                <a:solidFill>
                  <a:schemeClr val="bg1"/>
                </a:solidFill>
              </a:rPr>
              <a:t>  ולשחק ברולטה.</a:t>
            </a:r>
            <a:br>
              <a:rPr lang="he-IL" sz="1800" dirty="0">
                <a:solidFill>
                  <a:schemeClr val="bg1"/>
                </a:solidFill>
              </a:rPr>
            </a:br>
            <a:r>
              <a:rPr lang="he-IL" sz="1800" dirty="0">
                <a:solidFill>
                  <a:schemeClr val="bg1"/>
                </a:solidFill>
              </a:rPr>
              <a:t>* המערכת תאפשר שמירת את ההימורים האחרונים עבור הלקוח.</a:t>
            </a:r>
            <a:br>
              <a:rPr lang="he-IL" sz="1800" dirty="0">
                <a:solidFill>
                  <a:schemeClr val="bg1"/>
                </a:solidFill>
              </a:rPr>
            </a:br>
            <a:r>
              <a:rPr lang="he-IL" sz="1800" dirty="0">
                <a:solidFill>
                  <a:schemeClr val="bg1"/>
                </a:solidFill>
              </a:rPr>
              <a:t>*  אלגוריתם אמין שמסובב רולטה- רנדומאלית.</a:t>
            </a:r>
            <a:br>
              <a:rPr lang="he-IL" sz="1800" dirty="0">
                <a:solidFill>
                  <a:schemeClr val="bg1"/>
                </a:solidFill>
              </a:rPr>
            </a:br>
            <a:r>
              <a:rPr lang="he-IL" sz="1800" dirty="0">
                <a:solidFill>
                  <a:schemeClr val="bg1"/>
                </a:solidFill>
              </a:rPr>
              <a:t>* עובדי החברה יוכלו לעבור שלב אוטורזציה ולגשת לסטטיסטיקות של כל הלקוחות ולקבל כל המידע עבור הלקוח וגם לקבל סטטיסטיקות כלליות של בית העסק: כמה כסף נכנס, כמה כסף העבירו ללקוחות וכו' (חסום למשתמש). </a:t>
            </a:r>
            <a:br>
              <a:rPr lang="he-IL" sz="1800" dirty="0">
                <a:solidFill>
                  <a:schemeClr val="bg1"/>
                </a:solidFill>
              </a:rPr>
            </a:br>
            <a:r>
              <a:rPr lang="he-IL" sz="1800" dirty="0">
                <a:solidFill>
                  <a:schemeClr val="bg1"/>
                </a:solidFill>
              </a:rPr>
              <a:t>* המערכת תאפשר למנהל לשלוח מתנות ללקוחות שלא היו פעילים.</a:t>
            </a:r>
            <a:br>
              <a:rPr lang="he-IL" sz="1800" dirty="0">
                <a:solidFill>
                  <a:schemeClr val="bg1"/>
                </a:solidFill>
              </a:rPr>
            </a:br>
            <a:r>
              <a:rPr lang="he-IL" sz="1800" dirty="0">
                <a:solidFill>
                  <a:schemeClr val="bg1"/>
                </a:solidFill>
              </a:rPr>
              <a:t> </a:t>
            </a:r>
            <a:endParaRPr lang="ru-RU" dirty="0"/>
          </a:p>
        </p:txBody>
      </p:sp>
      <p:sp>
        <p:nvSpPr>
          <p:cNvPr id="3" name="Прямоугольник 2">
            <a:extLst>
              <a:ext uri="{FF2B5EF4-FFF2-40B4-BE49-F238E27FC236}">
                <a16:creationId xmlns:a16="http://schemas.microsoft.com/office/drawing/2014/main" id="{EA30A2B1-4D1C-4E8D-9820-8B800F66D938}"/>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2902471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12388D-001E-4C70-B2F5-76133239D038}"/>
              </a:ext>
            </a:extLst>
          </p:cNvPr>
          <p:cNvSpPr>
            <a:spLocks noGrp="1"/>
          </p:cNvSpPr>
          <p:nvPr>
            <p:ph type="title"/>
          </p:nvPr>
        </p:nvSpPr>
        <p:spPr>
          <a:xfrm>
            <a:off x="684211" y="461640"/>
            <a:ext cx="11114211" cy="5532760"/>
          </a:xfrm>
        </p:spPr>
        <p:txBody>
          <a:bodyPr anchor="t"/>
          <a:lstStyle/>
          <a:p>
            <a:pPr algn="r">
              <a:lnSpc>
                <a:spcPct val="150000"/>
              </a:lnSpc>
            </a:pPr>
            <a:r>
              <a:rPr lang="he-IL" dirty="0"/>
              <a:t>                    </a:t>
            </a:r>
            <a:r>
              <a:rPr lang="he-IL" dirty="0">
                <a:solidFill>
                  <a:schemeClr val="bg1"/>
                </a:solidFill>
              </a:rPr>
              <a:t>דרישות לא פונקציונליות</a:t>
            </a:r>
            <a:br>
              <a:rPr lang="he-IL" dirty="0">
                <a:solidFill>
                  <a:schemeClr val="bg1"/>
                </a:solidFill>
              </a:rPr>
            </a:br>
            <a:br>
              <a:rPr lang="he-IL" dirty="0">
                <a:solidFill>
                  <a:schemeClr val="bg1"/>
                </a:solidFill>
              </a:rPr>
            </a:br>
            <a:r>
              <a:rPr lang="he-IL" sz="1800" dirty="0">
                <a:solidFill>
                  <a:schemeClr val="bg1"/>
                </a:solidFill>
              </a:rPr>
              <a:t>* המערכת תהיה זמינה 24 שעות ביממה</a:t>
            </a:r>
            <a:br>
              <a:rPr lang="he-IL" sz="1800" dirty="0">
                <a:solidFill>
                  <a:schemeClr val="bg1"/>
                </a:solidFill>
              </a:rPr>
            </a:br>
            <a:r>
              <a:rPr lang="he-IL" sz="1800" dirty="0">
                <a:solidFill>
                  <a:schemeClr val="bg1"/>
                </a:solidFill>
              </a:rPr>
              <a:t>* המערכת תתמוך במעל 80% מהמכשירים בשוק (מבוססי אנדרואיד)</a:t>
            </a:r>
            <a:br>
              <a:rPr lang="he-IL" sz="1800" dirty="0">
                <a:solidFill>
                  <a:schemeClr val="bg1"/>
                </a:solidFill>
              </a:rPr>
            </a:br>
            <a:r>
              <a:rPr lang="he-IL" sz="1800" dirty="0">
                <a:solidFill>
                  <a:schemeClr val="bg1"/>
                </a:solidFill>
              </a:rPr>
              <a:t>*תאריך היעד של המערכת הוא 2/01/2022</a:t>
            </a:r>
            <a:br>
              <a:rPr lang="he-IL" sz="1800" dirty="0">
                <a:solidFill>
                  <a:schemeClr val="bg1"/>
                </a:solidFill>
              </a:rPr>
            </a:br>
            <a:r>
              <a:rPr lang="he-IL" sz="1800" dirty="0">
                <a:solidFill>
                  <a:schemeClr val="bg1"/>
                </a:solidFill>
              </a:rPr>
              <a:t>*זמן התשובה של המערכת נמוך משנייה</a:t>
            </a:r>
            <a:br>
              <a:rPr lang="he-IL" sz="1800" dirty="0">
                <a:solidFill>
                  <a:schemeClr val="bg1"/>
                </a:solidFill>
              </a:rPr>
            </a:br>
            <a:r>
              <a:rPr lang="he-IL" sz="1800" dirty="0">
                <a:solidFill>
                  <a:schemeClr val="bg1"/>
                </a:solidFill>
              </a:rPr>
              <a:t>*המערכת תעלה רווחים ב20000 ש''ח בחודש</a:t>
            </a:r>
            <a:br>
              <a:rPr lang="he-IL" sz="1800" dirty="0">
                <a:solidFill>
                  <a:schemeClr val="bg1"/>
                </a:solidFill>
              </a:rPr>
            </a:br>
            <a:r>
              <a:rPr lang="he-IL" sz="1800" dirty="0">
                <a:solidFill>
                  <a:schemeClr val="bg1"/>
                </a:solidFill>
              </a:rPr>
              <a:t>*עלות הפיתוח לא יעלה על חודשיים עבודה של 3 הסטדנטים.</a:t>
            </a:r>
            <a:br>
              <a:rPr lang="he-IL" sz="1800" dirty="0">
                <a:solidFill>
                  <a:schemeClr val="bg1"/>
                </a:solidFill>
              </a:rPr>
            </a:br>
            <a:endParaRPr lang="ru-RU" dirty="0"/>
          </a:p>
        </p:txBody>
      </p:sp>
      <p:sp>
        <p:nvSpPr>
          <p:cNvPr id="3" name="Прямоугольник 2">
            <a:extLst>
              <a:ext uri="{FF2B5EF4-FFF2-40B4-BE49-F238E27FC236}">
                <a16:creationId xmlns:a16="http://schemas.microsoft.com/office/drawing/2014/main" id="{F2EBADA9-BA9B-4B09-A4AE-17588D4F4138}"/>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spTree>
    <p:extLst>
      <p:ext uri="{BB962C8B-B14F-4D97-AF65-F5344CB8AC3E}">
        <p14:creationId xmlns:p14="http://schemas.microsoft.com/office/powerpoint/2010/main" val="2829277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EEC823-63C2-4492-BD8B-E3A543F7660B}"/>
              </a:ext>
            </a:extLst>
          </p:cNvPr>
          <p:cNvSpPr>
            <a:spLocks noGrp="1"/>
          </p:cNvSpPr>
          <p:nvPr>
            <p:ph type="title"/>
          </p:nvPr>
        </p:nvSpPr>
        <p:spPr>
          <a:xfrm>
            <a:off x="684211" y="852256"/>
            <a:ext cx="10910025" cy="5708342"/>
          </a:xfrm>
        </p:spPr>
        <p:txBody>
          <a:bodyPr anchor="t">
            <a:normAutofit fontScale="90000"/>
          </a:bodyPr>
          <a:lstStyle/>
          <a:p>
            <a:pPr algn="r" rtl="1">
              <a:lnSpc>
                <a:spcPct val="150000"/>
              </a:lnSpc>
            </a:pPr>
            <a:r>
              <a:rPr lang="en-US" cap="none" dirty="0">
                <a:solidFill>
                  <a:schemeClr val="bg1"/>
                </a:solidFill>
              </a:rPr>
              <a:t>      UML- Activity Diagram</a:t>
            </a:r>
            <a:br>
              <a:rPr lang="en-US" cap="none" dirty="0">
                <a:solidFill>
                  <a:schemeClr val="bg1"/>
                </a:solidFill>
              </a:rPr>
            </a:br>
            <a:br>
              <a:rPr lang="he-IL" sz="1800" cap="none" dirty="0">
                <a:solidFill>
                  <a:schemeClr val="bg1"/>
                </a:solidFill>
              </a:rPr>
            </a:br>
            <a:r>
              <a:rPr lang="he-IL" sz="1800" cap="none" dirty="0">
                <a:solidFill>
                  <a:schemeClr val="bg1"/>
                </a:solidFill>
              </a:rPr>
              <a:t>*דוגמה של התהליך במשחק מצד הלקוח:  </a:t>
            </a:r>
            <a:br>
              <a:rPr lang="en-US" cap="none" dirty="0">
                <a:solidFill>
                  <a:schemeClr val="bg1"/>
                </a:solidFill>
              </a:rPr>
            </a:br>
            <a:r>
              <a:rPr lang="he-IL" cap="none" dirty="0"/>
              <a:t>      </a:t>
            </a:r>
            <a:br>
              <a:rPr lang="he-IL" cap="none" dirty="0"/>
            </a:br>
            <a:br>
              <a:rPr lang="he-IL" cap="none" dirty="0"/>
            </a:br>
            <a:br>
              <a:rPr lang="he-IL" cap="none" dirty="0"/>
            </a:br>
            <a:br>
              <a:rPr lang="he-IL" cap="none" dirty="0"/>
            </a:br>
            <a:r>
              <a:rPr lang="he-IL" sz="1300" dirty="0"/>
              <a:t>דיאגרמת פעילות (</a:t>
            </a:r>
            <a:r>
              <a:rPr lang="en-US" sz="1300" dirty="0"/>
              <a:t>Activity Diagram) </a:t>
            </a:r>
            <a:r>
              <a:rPr lang="he-IL" sz="1300" dirty="0"/>
              <a:t>  הינה </a:t>
            </a:r>
            <a:br>
              <a:rPr lang="he-IL" sz="1300" dirty="0"/>
            </a:br>
            <a:r>
              <a:rPr lang="he-IL" sz="1300" dirty="0"/>
              <a:t>תיאור גרפי של סדר פעולות של תהליכים של פעולה או תוכנה, </a:t>
            </a:r>
            <a:br>
              <a:rPr lang="he-IL" sz="1300" dirty="0"/>
            </a:br>
            <a:r>
              <a:rPr lang="he-IL" sz="1300" dirty="0"/>
              <a:t>בתגובה לפעולות או החלטות של המשתמש או המבצע. </a:t>
            </a:r>
            <a:br>
              <a:rPr lang="he-IL" sz="1100" dirty="0"/>
            </a:br>
            <a:r>
              <a:rPr lang="he-IL" cap="none" dirty="0"/>
              <a:t>  </a:t>
            </a:r>
            <a:r>
              <a:rPr lang="en-US" cap="none" dirty="0"/>
              <a:t>    </a:t>
            </a:r>
            <a:r>
              <a:rPr lang="he-IL" cap="none" dirty="0"/>
              <a:t>   </a:t>
            </a:r>
            <a:endParaRPr lang="ru-RU" dirty="0"/>
          </a:p>
        </p:txBody>
      </p:sp>
      <p:pic>
        <p:nvPicPr>
          <p:cNvPr id="4" name="Рисунок 3">
            <a:extLst>
              <a:ext uri="{FF2B5EF4-FFF2-40B4-BE49-F238E27FC236}">
                <a16:creationId xmlns:a16="http://schemas.microsoft.com/office/drawing/2014/main" id="{B53CD223-1B24-42AB-84D0-F709729AB413}"/>
              </a:ext>
            </a:extLst>
          </p:cNvPr>
          <p:cNvPicPr>
            <a:picLocks noChangeAspect="1"/>
          </p:cNvPicPr>
          <p:nvPr/>
        </p:nvPicPr>
        <p:blipFill>
          <a:blip r:embed="rId2"/>
          <a:stretch>
            <a:fillRect/>
          </a:stretch>
        </p:blipFill>
        <p:spPr>
          <a:xfrm>
            <a:off x="362477" y="640938"/>
            <a:ext cx="4915326" cy="5806943"/>
          </a:xfrm>
          <a:prstGeom prst="rect">
            <a:avLst/>
          </a:prstGeom>
        </p:spPr>
      </p:pic>
      <p:sp>
        <p:nvSpPr>
          <p:cNvPr id="5" name="Прямоугольник 4">
            <a:extLst>
              <a:ext uri="{FF2B5EF4-FFF2-40B4-BE49-F238E27FC236}">
                <a16:creationId xmlns:a16="http://schemas.microsoft.com/office/drawing/2014/main" id="{B32EEFA7-0990-46B2-844F-2D21185662B5}"/>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81635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178C25-E5FA-43FA-A045-EC349AF6A867}"/>
              </a:ext>
            </a:extLst>
          </p:cNvPr>
          <p:cNvSpPr>
            <a:spLocks noGrp="1"/>
          </p:cNvSpPr>
          <p:nvPr>
            <p:ph type="title"/>
          </p:nvPr>
        </p:nvSpPr>
        <p:spPr>
          <a:xfrm>
            <a:off x="684212" y="701336"/>
            <a:ext cx="10874514" cy="5293063"/>
          </a:xfrm>
        </p:spPr>
        <p:txBody>
          <a:bodyPr anchor="t">
            <a:normAutofit/>
          </a:bodyPr>
          <a:lstStyle/>
          <a:p>
            <a:pPr algn="r" rtl="1"/>
            <a:r>
              <a:rPr lang="en-US" cap="none" dirty="0">
                <a:solidFill>
                  <a:schemeClr val="bg1"/>
                </a:solidFill>
              </a:rPr>
              <a:t>UML-Object Diagram </a:t>
            </a:r>
            <a:br>
              <a:rPr lang="en-US" cap="none" dirty="0">
                <a:solidFill>
                  <a:schemeClr val="bg1"/>
                </a:solidFill>
              </a:rPr>
            </a:br>
            <a:br>
              <a:rPr lang="en-US" cap="none" dirty="0">
                <a:solidFill>
                  <a:schemeClr val="bg1"/>
                </a:solidFill>
              </a:rPr>
            </a:br>
            <a:r>
              <a:rPr lang="he-IL" sz="1800" cap="none" dirty="0">
                <a:solidFill>
                  <a:schemeClr val="bg1"/>
                </a:solidFill>
              </a:rPr>
              <a:t>הצגת דוגמה של אובייקט "</a:t>
            </a:r>
            <a:r>
              <a:rPr lang="en-US" sz="1800" cap="none" dirty="0">
                <a:solidFill>
                  <a:schemeClr val="bg1"/>
                </a:solidFill>
              </a:rPr>
              <a:t>PLAYER</a:t>
            </a:r>
            <a:r>
              <a:rPr lang="he-IL" sz="1800" cap="none" dirty="0">
                <a:solidFill>
                  <a:schemeClr val="bg1"/>
                </a:solidFill>
              </a:rPr>
              <a:t>" וערכי נתונים:</a:t>
            </a: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r>
              <a:rPr lang="en-US" sz="1300" dirty="0"/>
              <a:t>Object diagram </a:t>
            </a:r>
            <a:r>
              <a:rPr lang="he-IL" sz="1300" dirty="0"/>
              <a:t>הוא תרשים המכיל אובייקטים והקשרים </a:t>
            </a:r>
            <a:br>
              <a:rPr lang="he-IL" sz="1300" dirty="0"/>
            </a:br>
            <a:r>
              <a:rPr lang="he-IL" sz="1300" dirty="0"/>
              <a:t>ביניהם בנקודת זמן.</a:t>
            </a:r>
            <a:endParaRPr lang="ru-RU" sz="1300" dirty="0">
              <a:solidFill>
                <a:schemeClr val="bg1"/>
              </a:solidFill>
            </a:endParaRPr>
          </a:p>
        </p:txBody>
      </p:sp>
      <p:sp>
        <p:nvSpPr>
          <p:cNvPr id="5" name="Прямоугольник 4">
            <a:extLst>
              <a:ext uri="{FF2B5EF4-FFF2-40B4-BE49-F238E27FC236}">
                <a16:creationId xmlns:a16="http://schemas.microsoft.com/office/drawing/2014/main" id="{EEB5D6FE-B2DE-427C-A9A1-C826621F2555}"/>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pic>
        <p:nvPicPr>
          <p:cNvPr id="6" name="Рисунок 5">
            <a:extLst>
              <a:ext uri="{FF2B5EF4-FFF2-40B4-BE49-F238E27FC236}">
                <a16:creationId xmlns:a16="http://schemas.microsoft.com/office/drawing/2014/main" id="{802E1916-5C41-4B95-83B2-149B0DC3B34C}"/>
              </a:ext>
            </a:extLst>
          </p:cNvPr>
          <p:cNvPicPr>
            <a:picLocks noChangeAspect="1"/>
          </p:cNvPicPr>
          <p:nvPr/>
        </p:nvPicPr>
        <p:blipFill>
          <a:blip r:embed="rId2"/>
          <a:stretch>
            <a:fillRect/>
          </a:stretch>
        </p:blipFill>
        <p:spPr>
          <a:xfrm>
            <a:off x="925501" y="895130"/>
            <a:ext cx="5014395" cy="5067739"/>
          </a:xfrm>
          <a:prstGeom prst="rect">
            <a:avLst/>
          </a:prstGeom>
        </p:spPr>
      </p:pic>
    </p:spTree>
    <p:extLst>
      <p:ext uri="{BB962C8B-B14F-4D97-AF65-F5344CB8AC3E}">
        <p14:creationId xmlns:p14="http://schemas.microsoft.com/office/powerpoint/2010/main" val="2527286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9947E4-4672-4CEF-BDA0-E82FB30966F0}"/>
              </a:ext>
            </a:extLst>
          </p:cNvPr>
          <p:cNvSpPr>
            <a:spLocks noGrp="1"/>
          </p:cNvSpPr>
          <p:nvPr>
            <p:ph type="title"/>
          </p:nvPr>
        </p:nvSpPr>
        <p:spPr>
          <a:xfrm>
            <a:off x="0" y="674704"/>
            <a:ext cx="11487704" cy="5459766"/>
          </a:xfrm>
        </p:spPr>
        <p:txBody>
          <a:bodyPr anchor="t">
            <a:normAutofit/>
          </a:bodyPr>
          <a:lstStyle/>
          <a:p>
            <a:pPr algn="r" rtl="1"/>
            <a:r>
              <a:rPr lang="en-US" cap="none" dirty="0">
                <a:solidFill>
                  <a:schemeClr val="bg1"/>
                </a:solidFill>
              </a:rPr>
              <a:t>UML – Sequence diagram</a:t>
            </a:r>
            <a:br>
              <a:rPr lang="en-US" cap="none" dirty="0">
                <a:solidFill>
                  <a:schemeClr val="bg1"/>
                </a:solidFill>
              </a:rPr>
            </a:br>
            <a:br>
              <a:rPr lang="en-US" cap="none" dirty="0">
                <a:solidFill>
                  <a:schemeClr val="bg1"/>
                </a:solidFill>
              </a:rPr>
            </a:br>
            <a:r>
              <a:rPr lang="he-IL" sz="1800" cap="none" dirty="0">
                <a:solidFill>
                  <a:schemeClr val="bg1"/>
                </a:solidFill>
              </a:rPr>
              <a:t>הדגמה למערכת ה-לוגין של עובד בחברה:</a:t>
            </a: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r>
              <a:rPr lang="en-US" dirty="0"/>
              <a:t> </a:t>
            </a:r>
            <a:r>
              <a:rPr lang="he-IL" sz="1300" dirty="0"/>
              <a:t>תרשים מתקדם תוך לקיחת שיקולים עיצוביים נוספים מעבר לתרחיש הבסיסי. </a:t>
            </a:r>
            <a:br>
              <a:rPr lang="he-IL" sz="1300" dirty="0"/>
            </a:br>
            <a:r>
              <a:rPr lang="he-IL" sz="1300" dirty="0"/>
              <a:t>תרשים זה מראה את קשרי הגומלין בין האובייקטים ב- </a:t>
            </a:r>
            <a:r>
              <a:rPr lang="en-US" sz="1300" dirty="0"/>
              <a:t>class diagram</a:t>
            </a:r>
            <a:endParaRPr lang="ru-RU" sz="1200" cap="none" dirty="0">
              <a:solidFill>
                <a:schemeClr val="bg1"/>
              </a:solidFill>
            </a:endParaRPr>
          </a:p>
        </p:txBody>
      </p:sp>
      <p:pic>
        <p:nvPicPr>
          <p:cNvPr id="4" name="Рисунок 3">
            <a:extLst>
              <a:ext uri="{FF2B5EF4-FFF2-40B4-BE49-F238E27FC236}">
                <a16:creationId xmlns:a16="http://schemas.microsoft.com/office/drawing/2014/main" id="{38857C74-DD25-42FF-85C8-8A39B9AB01B9}"/>
              </a:ext>
            </a:extLst>
          </p:cNvPr>
          <p:cNvPicPr>
            <a:picLocks noChangeAspect="1"/>
          </p:cNvPicPr>
          <p:nvPr/>
        </p:nvPicPr>
        <p:blipFill>
          <a:blip r:embed="rId2"/>
          <a:stretch>
            <a:fillRect/>
          </a:stretch>
        </p:blipFill>
        <p:spPr>
          <a:xfrm>
            <a:off x="102155" y="1358026"/>
            <a:ext cx="5304345" cy="5082980"/>
          </a:xfrm>
          <a:prstGeom prst="rect">
            <a:avLst/>
          </a:prstGeom>
        </p:spPr>
      </p:pic>
      <p:sp>
        <p:nvSpPr>
          <p:cNvPr id="5" name="Прямоугольник 4">
            <a:extLst>
              <a:ext uri="{FF2B5EF4-FFF2-40B4-BE49-F238E27FC236}">
                <a16:creationId xmlns:a16="http://schemas.microsoft.com/office/drawing/2014/main" id="{067AF216-38F5-4377-96E7-9CAD1221E42E}"/>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spTree>
    <p:extLst>
      <p:ext uri="{BB962C8B-B14F-4D97-AF65-F5344CB8AC3E}">
        <p14:creationId xmlns:p14="http://schemas.microsoft.com/office/powerpoint/2010/main" val="1650909894"/>
      </p:ext>
    </p:extLst>
  </p:cSld>
  <p:clrMapOvr>
    <a:masterClrMapping/>
  </p:clrMapOvr>
</p:sld>
</file>

<file path=ppt/theme/theme1.xml><?xml version="1.0" encoding="utf-8"?>
<a:theme xmlns:a="http://schemas.openxmlformats.org/drawingml/2006/main" name="Сектор">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1910</TotalTime>
  <Words>1370</Words>
  <Application>Microsoft Office PowerPoint</Application>
  <PresentationFormat>Widescreen</PresentationFormat>
  <Paragraphs>62</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Century Gothic</vt:lpstr>
      <vt:lpstr>Wingdings 3</vt:lpstr>
      <vt:lpstr>Сектор</vt:lpstr>
      <vt:lpstr>PowerPoint Presentation</vt:lpstr>
      <vt:lpstr>                                   תיאור החברה  * החברה הוקמה 01/11/2021 * מיקום: קרית המדע 3, אריאל * קזינו אונליין ישראל * מנהלי החברה: בר שטלמן, יוגב צ'פרוט, איריס רבץ</vt:lpstr>
      <vt:lpstr>                        סיבות להקמת האפלקציה  * הגדלת מאגר הלקוחות שלנו * ליצור דפוסי הימורים של הלקוח * להוסיף למשחק וריאציות מעניינות וחדשניות  * הקמת פלטפורמה אונליין של המשחק * להקל על הלקוח בתהליך של ניהול כספים, לעדכן פרטים אישיים , שמירת ההימורים האחרונים עבור הלקוח וכו' * להיות יותר נגישים ללקוח דרך האפלקציה  * לפשט כללי המשחק דרך מסכי הדיאלוג *ניהול סטטיסטיקות מצד החברה *עידוד המשחקים דרך שליחת תזקורות  עם המתנות לאימייל</vt:lpstr>
      <vt:lpstr>                                      מבוא  מי לא מכיר רולטה?! אולי המשחק המזוהה ביותר עם בתי הקזינו ברחבי העולם. הגלגל המסתובב, הכדור חורץ הגורלות שנע אט אט וקולות האנחה או שמחה שנשמעים עם היעצרו. רולטה הוא משחק סיכויים פשוט, ועם זאת מרתק מאוד ונחשב לפופולרי ביותר בעולם.  בגרסה שלנו אונליין אין גבולות, יש וריאציות מעניינות וחדשניות ברולטה המאפשרים לך ליצור דפוסי הימורים משלך, כמו שמירת את ההימורים האחרונים ולקבל גישה קלה יותר כשתרצה לחזור עליהם מאוחר יותר, שמירת פרטים אישיים, ניהול כספים אמין ובנוסף מקבל גם משחק אמין- במשחק רגיל אין לך מושג כשבית הקזינו מנסה לרמות במשחק. האפלקציה שלנו עובדת עם רנדומיזציה של המחשב, וכך מקבלים את האמינות.   </vt:lpstr>
      <vt:lpstr>                  דרישות פונקציונליות  * לקוחות יוכלו להשתמש באפלקציה ליצירת חשבון אישי, כולל אופציות: צילום תמונה והלעת התמונה לחשבון,    הכנסת והוצאת כספים, אוטורזציה- מאפשרת גישה קלה יותר , חידוש סיסמא, לערוך פרופיל , הצגת מצב החשבון ללקוח, המערכת תשלח הצהרות אם יש טעיות בנתונים ושליחת התראה כאין מספיק כספים במשחק, לשלוח שיאים לאימייל של הלקוח, לשלוח תמונה שצולמה דרך האפלקציה רולטה עם סכום זכייה לחברים דרך WHATSAPP או GMAIL  ולשחק ברולטה. * המערכת תאפשר שמירת את ההימורים האחרונים עבור הלקוח. *  אלגוריתם אמין שמסובב רולטה- רנדומאלית. * עובדי החברה יוכלו לעבור שלב אוטורזציה ולגשת לסטטיסטיקות של כל הלקוחות ולקבל כל המידע עבור הלקוח וגם לקבל סטטיסטיקות כלליות של בית העסק: כמה כסף נכנס, כמה כסף העבירו ללקוחות וכו' (חסום למשתמש).  * המערכת תאפשר למנהל לשלוח מתנות ללקוחות שלא היו פעילים.  </vt:lpstr>
      <vt:lpstr>                    דרישות לא פונקציונליות  * המערכת תהיה זמינה 24 שעות ביממה * המערכת תתמוך במעל 80% מהמכשירים בשוק (מבוססי אנדרואיד) *תאריך היעד של המערכת הוא 2/01/2022 *זמן התשובה של המערכת נמוך משנייה *המערכת תעלה רווחים ב20000 ש''ח בחודש *עלות הפיתוח לא יעלה על חודשיים עבודה של 3 הסטדנטים. </vt:lpstr>
      <vt:lpstr>      UML- Activity Diagram  *דוגמה של התהליך במשחק מצד הלקוח:             דיאגרמת פעילות (Activity Diagram)   הינה  תיאור גרפי של סדר פעולות של תהליכים של פעולה או תוכנה,  בתגובה לפעולות או החלטות של המשתמש או המבצע.           </vt:lpstr>
      <vt:lpstr>UML-Object Diagram   הצגת דוגמה של אובייקט "PLAYER" וערכי נתונים:           Object diagram הוא תרשים המכיל אובייקטים והקשרים  ביניהם בנקודת זמן.</vt:lpstr>
      <vt:lpstr>UML – Sequence diagram  הדגמה למערכת ה-לוגין של עובד בחברה:          תרשים מתקדם תוך לקיחת שיקולים עיצוביים נוספים מעבר לתרחיש הבסיסי.  תרשים זה מראה את קשרי הגומלין בין האובייקטים ב- class diagram</vt:lpstr>
      <vt:lpstr>UML-State Machine diagram  דוגמה לפרוצס להוצאת כספים מהמשחק:           דיאגרמת מכונת המצב נקראת גם תרשים מצב או  תרשים מעבר מצב, המציג את סדר המצבים שעבר  אובייקט בתוך המערכת, שמים את האובייקט במרכז.  התרשים מתאר זרימת האובייקט ממצב אחד לאחר.</vt:lpstr>
      <vt:lpstr>UML-Use Case diagram:  הסבר לחלק מהתכונות שכל PLAYER יכול לבצע:            Use case diagram מציגה Actors ו- Use cases הקשורים  ביניהם. *תהליכים  תמונה על התהליכים שיש לי במערכת</vt:lpstr>
      <vt:lpstr>UML-Class Diagram (חלקי- דיאגרמה בתהליך התכנון)   דיאגרמת מחלקות מאפשרת לנו לדגמן תוכנה ברמת הפשטה גבוהה וללא צורך להסתכל על קוד המקור.  -         Class diagram הוא תרשים בו משתמשים  לתיאור Classes והקשרים בין Classes</vt:lpstr>
      <vt:lpstr>UML-Class Diagram (בסוף הפרוייקט)   https://mega.nz/file/4UgC0RDC#li6Io4XDq6Z1qWxLZdc1OM3w-7Rxgj-uzwiDMDpDtpc  נבנה בעזרת   GENERATOR UML</vt:lpstr>
      <vt:lpstr>                          תיאור האפלקציה: *בתהליך בניית האפלקציה עלו דרישות סמויות שהיינו צריכים לממש: 1. ממשק "קל למשתמש"- ממשק נוח וברור שיתאים למשתמשים שיודעים לתפעל טלפון חכם והגיל 18+ 2. "עיצוב נקי"- אנחנו מאמינים שהאפלקציה צריכה להיות נעימה לעין ואנו מאמינים שדרך עיצוב עדין, אך מאוד ספציפי אפשר להשיג מטרה זו 3. "ללא פרסום חיצוני"- למרות היתרון כלכלי הברור בהצגת פרסומות, הוחלט בתיאום עם בעלי הקזינו ששביעות רצון הלקוחות יותר חשובה ואף תביא לרווח גדול יותר בטווח הרחוק. 4. "במהלך המשחק המשתמש יקבל אינדיקציה לכך שמה שמתנהל אצלו בחשבון. כדי למנוע מצב בו הלקוח משחק ומצפה שיש לו כסף בחשבון ופתאום מקבל התראה על זה שחסר לו כסף בחשבון. למנוע מהלקוח להפסיד את כל הכסף. 5. במידה ואין מספיק כסף בחשבון הלקוח המערכת תשלח התראה והמשחק יסתיים.             </vt:lpstr>
      <vt:lpstr>                   תיאור האפלקציה *ניתוב משתמשים:  1. דאגנו לכך שלכל משתמש באלקציה יהיה ברור לאן לגשת 2. דאגנו להרשאות שונות בין המשתמשים   </vt:lpstr>
      <vt:lpstr>                            תיאור האפלקציה * מערכת הלוגין: האפלקציה מבוסס  DB לא רליאציוני, היא שומרת את כל הPLAYER וBOSS במאגר שמור, ורק מי שקיים לו משתמש פעיל, יכול לגשת לתוכן (המבנה VALUE:KEY )      </vt:lpstr>
      <vt:lpstr>              תיאור האפלקציה * צד הלקוח: </vt:lpstr>
      <vt:lpstr>תיאור האפלקציה</vt:lpstr>
      <vt:lpstr>תיאור האפלקציה </vt:lpstr>
      <vt:lpstr>תיאור האפלקציה   </vt:lpstr>
      <vt:lpstr>תיאור האפלקציה </vt:lpstr>
      <vt:lpstr>תיאור האפלקציה</vt:lpstr>
      <vt:lpstr>תיאור האפלקציה  *צד הבוס: </vt:lpstr>
      <vt:lpstr>תיאור האפלקציה</vt:lpstr>
      <vt:lpstr>תיאור האפלקציה סרטון של צד הלקוח:  https://drive.google.com/file/d/1LbatnOxKV3cavkbDSKiYMbAF7CG9bN5B/view?usp=sharing  </vt:lpstr>
      <vt:lpstr>תיאור האפלקציה סרטון של הבוס:  https://drive.google.com/file/d/1wmNZgA8azuA-9iPhB-MxQF1tkxXCCHZK/view?usp=sharing</vt:lpstr>
      <vt:lpstr>                פערים בין הדרישות בהגדרת העבודה הראשונית הדרישות היו: המערכת מורכבת מ2 משתמשים: שחקן והבוס פעילויות הבאות עבור השחקן: להיכנס לאישור האישי, להכניס ולהוציא כספים מהמשחק, לשחק ברולטה, הצגת הג'קפוט של בית הקזינו ללקוח. הג'קפוט יגדל כאשר הלקוח מפסיד ויקטן כאשר יזכה. פעילויות הבאות עבור הבוס: הבוס יוכל להוסיף\להוריד סכום הזכייה בשלבים מסויימים של המשחק. מסקנה:  האפלקציה שלנו מורכבת יותר ממה שחשבנו בתחילת הדרך. הוספנו מס' גדול של הפיצ'רים.</vt:lpstr>
      <vt:lpstr>                  תכולת הפרוייקט 3 תהליכים מרכזיים העובדים מקצה לקצה: 1. השחקן משחק ברולטה והבוס מקבל סטטיסטיקות עבורו. 2. הבוס שולח GIFT של 200 נק' רק עבור אלה שלא משחקים זמן מסויים. 3.  כל השחקנים ששחקו ברולטה המערכת אוספת את כל הנתונים מעבדת אותם ומציגה לבוס  שימוש בDB מסוג FIREBASE 2 משתמשים שהשימוש שלהם שונה: PLAYER וBOSS 1. סנסורים- הפעלת רולטה בעזרת תזוזה של המכשיר 2. מעבר לרכיב אחר- מצלמה 3. מסך דיאלוג- חלונות הקופצים שמראים הימורים האחרונים, הוראות וכו'  נשמח לראותכם בין הלקוחותינו  קישור לגיטהאב:  https://github.com/bar-schtalman/Roulette_app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Iris Tenenbaum</dc:creator>
  <cp:lastModifiedBy>Bat Schtalman</cp:lastModifiedBy>
  <cp:revision>107</cp:revision>
  <dcterms:created xsi:type="dcterms:W3CDTF">2021-12-28T08:26:44Z</dcterms:created>
  <dcterms:modified xsi:type="dcterms:W3CDTF">2022-01-03T23:02:47Z</dcterms:modified>
</cp:coreProperties>
</file>